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15" r:id="rId2"/>
    <p:sldId id="429" r:id="rId3"/>
    <p:sldId id="257" r:id="rId4"/>
    <p:sldId id="258" r:id="rId5"/>
    <p:sldId id="259" r:id="rId6"/>
    <p:sldId id="260" r:id="rId7"/>
    <p:sldId id="316" r:id="rId8"/>
    <p:sldId id="317" r:id="rId9"/>
    <p:sldId id="262" r:id="rId10"/>
    <p:sldId id="415" r:id="rId11"/>
    <p:sldId id="270" r:id="rId12"/>
    <p:sldId id="414" r:id="rId13"/>
    <p:sldId id="359" r:id="rId14"/>
    <p:sldId id="421" r:id="rId15"/>
    <p:sldId id="360" r:id="rId16"/>
    <p:sldId id="362" r:id="rId17"/>
    <p:sldId id="406" r:id="rId18"/>
    <p:sldId id="354" r:id="rId19"/>
    <p:sldId id="363" r:id="rId20"/>
    <p:sldId id="364" r:id="rId21"/>
    <p:sldId id="367" r:id="rId22"/>
    <p:sldId id="423" r:id="rId23"/>
    <p:sldId id="422" r:id="rId24"/>
    <p:sldId id="424" r:id="rId25"/>
    <p:sldId id="416" r:id="rId26"/>
    <p:sldId id="366" r:id="rId27"/>
    <p:sldId id="368" r:id="rId28"/>
    <p:sldId id="417" r:id="rId29"/>
    <p:sldId id="418" r:id="rId30"/>
    <p:sldId id="419" r:id="rId31"/>
    <p:sldId id="420" r:id="rId32"/>
    <p:sldId id="321" r:id="rId33"/>
    <p:sldId id="322" r:id="rId34"/>
    <p:sldId id="279" r:id="rId35"/>
    <p:sldId id="290" r:id="rId36"/>
    <p:sldId id="297" r:id="rId37"/>
    <p:sldId id="300" r:id="rId38"/>
    <p:sldId id="301" r:id="rId39"/>
    <p:sldId id="425" r:id="rId40"/>
    <p:sldId id="427" r:id="rId41"/>
    <p:sldId id="386" r:id="rId42"/>
    <p:sldId id="336" r:id="rId43"/>
    <p:sldId id="385" r:id="rId44"/>
    <p:sldId id="387" r:id="rId45"/>
    <p:sldId id="388" r:id="rId46"/>
    <p:sldId id="390" r:id="rId47"/>
    <p:sldId id="391" r:id="rId48"/>
    <p:sldId id="392" r:id="rId49"/>
    <p:sldId id="393" r:id="rId50"/>
    <p:sldId id="395" r:id="rId51"/>
    <p:sldId id="39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392" autoAdjust="0"/>
  </p:normalViewPr>
  <p:slideViewPr>
    <p:cSldViewPr>
      <p:cViewPr varScale="1">
        <p:scale>
          <a:sx n="73" d="100"/>
          <a:sy n="73" d="100"/>
        </p:scale>
        <p:origin x="1082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B70D3-D938-404D-8FDF-FCF197338253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F08E6-85AB-4E49-8AD9-1E7B76D7D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4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63938A-AFBB-467D-81FF-F893203CC318}" type="slidenum">
              <a:rPr lang="es-ES_tradnl" altLang="en-US" sz="1200"/>
              <a:pPr eaLnBrk="1" hangingPunct="1">
                <a:spcBef>
                  <a:spcPct val="0"/>
                </a:spcBef>
              </a:pPr>
              <a:t>33</a:t>
            </a:fld>
            <a:endParaRPr lang="es-ES_tradnl" altLang="en-US" sz="1200"/>
          </a:p>
        </p:txBody>
      </p:sp>
    </p:spTree>
    <p:extLst>
      <p:ext uri="{BB962C8B-B14F-4D97-AF65-F5344CB8AC3E}">
        <p14:creationId xmlns:p14="http://schemas.microsoft.com/office/powerpoint/2010/main" val="29787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EC3440-3D49-433C-ACC9-0E2710151F24}" type="slidenum">
              <a:rPr lang="es-ES_tradnl" altLang="en-US" sz="1200"/>
              <a:pPr eaLnBrk="1" hangingPunct="1">
                <a:spcBef>
                  <a:spcPct val="0"/>
                </a:spcBef>
              </a:pPr>
              <a:t>40</a:t>
            </a:fld>
            <a:endParaRPr lang="es-ES_tradnl" altLang="en-US" sz="1200"/>
          </a:p>
        </p:txBody>
      </p:sp>
    </p:spTree>
    <p:extLst>
      <p:ext uri="{BB962C8B-B14F-4D97-AF65-F5344CB8AC3E}">
        <p14:creationId xmlns:p14="http://schemas.microsoft.com/office/powerpoint/2010/main" val="418858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41F4-5D79-4C5A-9DC3-475E4DD7831B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8DA6-6572-4600-A021-4A500078E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1ABA-0489-4FD9-8786-BF5C0596A8DA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0622-A3CF-4C16-ABB6-59AC017E4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288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A82B-1A86-422B-9CBD-03BB12A2A4F1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500A-064A-4658-BEC7-138A72CD3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181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D6B3-2822-4A3D-9029-8729D6D73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6650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38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041F4-5D79-4C5A-9DC3-475E4DD7831B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D8DA6-6572-4600-A021-4A500078E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9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3.png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667000" y="4617184"/>
            <a:ext cx="434131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</a:rPr>
              <a:t>University of Wisconsin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   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   </a:t>
            </a:r>
          </a:p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6" name="Picture 12" descr="DAIRY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029200"/>
            <a:ext cx="1143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Animal Sci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334000"/>
            <a:ext cx="219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BIOSTATIS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350000"/>
            <a:ext cx="5791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543800" y="5867400"/>
            <a:ext cx="153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99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Dairy Science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371600" y="2514600"/>
            <a:ext cx="6400800" cy="1752600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chemeClr val="accent2"/>
              </a:solidFill>
            </a:endParaRPr>
          </a:p>
          <a:p>
            <a:pPr marL="18288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effectLst/>
              </a:rPr>
              <a:t>Daniel Gianola</a:t>
            </a:r>
            <a:endParaRPr lang="en-US" sz="2400" i="1" dirty="0" smtClean="0">
              <a:solidFill>
                <a:srgbClr val="002060"/>
              </a:solidFill>
              <a:effectLst/>
            </a:endParaRPr>
          </a:p>
          <a:p>
            <a:pPr marL="18288" indent="0" algn="ctr">
              <a:buNone/>
            </a:pPr>
            <a:r>
              <a:rPr lang="en-US" sz="2400" i="1" dirty="0" smtClean="0">
                <a:solidFill>
                  <a:srgbClr val="002060"/>
                </a:solidFill>
                <a:effectLst/>
              </a:rPr>
              <a:t>Sewall Wright Emeritus Professor </a:t>
            </a:r>
          </a:p>
          <a:p>
            <a:pPr marL="18288" indent="0" algn="ctr">
              <a:buNone/>
            </a:pPr>
            <a:r>
              <a:rPr lang="en-US" sz="2400" i="1" dirty="0" smtClean="0">
                <a:solidFill>
                  <a:srgbClr val="002060"/>
                </a:solidFill>
                <a:effectLst/>
              </a:rPr>
              <a:t>of Animal Breeding and Genetics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200" y="76200"/>
            <a:ext cx="9005200" cy="2286000"/>
          </a:xfrm>
          <a:prstGeom prst="rect">
            <a:avLst/>
          </a:prstGeom>
          <a:solidFill>
            <a:srgbClr val="002060"/>
          </a:solidFill>
          <a:ln w="254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i="1" dirty="0">
                <a:solidFill>
                  <a:schemeClr val="bg1"/>
                </a:solidFill>
              </a:rPr>
              <a:t>Prediction of Complex Traits in Animal Breeding: </a:t>
            </a:r>
            <a:endParaRPr lang="en-US" sz="3200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From </a:t>
            </a:r>
            <a:r>
              <a:rPr lang="en-US" sz="3200" i="1" dirty="0">
                <a:solidFill>
                  <a:schemeClr val="bg1"/>
                </a:solidFill>
              </a:rPr>
              <a:t>Henderson to Bayesian Machine Learning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pic>
        <p:nvPicPr>
          <p:cNvPr id="14" name="Picture 13" descr="CRYSTALB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2362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2362200"/>
            <a:ext cx="10668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5436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LU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1843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FIS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HALD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0"/>
            <a:ext cx="1587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SEWALL W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46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0" y="2209800"/>
            <a:ext cx="1216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Sewall Wright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4038600" y="2133600"/>
            <a:ext cx="10525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R. A. Fisher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7600950" y="2133600"/>
            <a:ext cx="1343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J. B. S. Haldane</a:t>
            </a:r>
          </a:p>
        </p:txBody>
      </p:sp>
      <p:sp>
        <p:nvSpPr>
          <p:cNvPr id="18442" name="AutoShape 19"/>
          <p:cNvSpPr>
            <a:spLocks noChangeArrowheads="1"/>
          </p:cNvSpPr>
          <p:nvPr/>
        </p:nvSpPr>
        <p:spPr bwMode="auto">
          <a:xfrm>
            <a:off x="4267200" y="24384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8443" name="AutoShape 20"/>
          <p:cNvSpPr>
            <a:spLocks noChangeArrowheads="1"/>
          </p:cNvSpPr>
          <p:nvPr/>
        </p:nvSpPr>
        <p:spPr bwMode="auto">
          <a:xfrm rot="-2700000">
            <a:off x="2133600" y="230028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8444" name="AutoShape 21"/>
          <p:cNvSpPr>
            <a:spLocks noChangeArrowheads="1"/>
          </p:cNvSpPr>
          <p:nvPr/>
        </p:nvSpPr>
        <p:spPr bwMode="auto">
          <a:xfrm rot="2818496">
            <a:off x="6355556" y="2269332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52400" y="62579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740400" y="5114925"/>
            <a:ext cx="2946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Jay L. Lush, Iowa State University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               (animal breeding)</a:t>
            </a:r>
          </a:p>
        </p:txBody>
      </p:sp>
      <p:sp>
        <p:nvSpPr>
          <p:cNvPr id="18447" name="TextBox 1"/>
          <p:cNvSpPr txBox="1">
            <a:spLocks noChangeArrowheads="1"/>
          </p:cNvSpPr>
          <p:nvPr/>
        </p:nvSpPr>
        <p:spPr bwMode="auto">
          <a:xfrm>
            <a:off x="152400" y="5257800"/>
            <a:ext cx="327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SCIENTIFIC FOUNDATIONS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ANIMAL (PLANT) BREEDING</a:t>
            </a:r>
          </a:p>
        </p:txBody>
      </p:sp>
      <p:sp>
        <p:nvSpPr>
          <p:cNvPr id="18448" name="Rectangle 2"/>
          <p:cNvSpPr>
            <a:spLocks noChangeArrowheads="1"/>
          </p:cNvSpPr>
          <p:nvPr/>
        </p:nvSpPr>
        <p:spPr bwMode="auto">
          <a:xfrm>
            <a:off x="2209800" y="3429000"/>
            <a:ext cx="4724400" cy="6096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0080"/>
            </a:solidFill>
            <a:round/>
            <a:headEnd/>
            <a:tailEnd type="none" w="lg" len="lg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FOUNDERS OF MODERN QUANTITATIVE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AND POPULATION GENETICS</a:t>
            </a:r>
          </a:p>
        </p:txBody>
      </p:sp>
      <p:pic>
        <p:nvPicPr>
          <p:cNvPr id="18449" name="Picture 2" descr="http://1.bp.blogspot.com/-XZnJjKmfsKs/Twu94vmpKDI/AAAAAAAAAtI/FumUIY4It24/s1600/JBS_Mah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514600"/>
            <a:ext cx="1016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82A2F3-CD28-4720-A569-D6653920D667}" type="slidenum">
              <a:rPr lang="en-US" altLang="en-US" sz="1400" smtClean="0"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7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  <p:bldP spid="71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8944" y="599182"/>
            <a:ext cx="2823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(FISHER’S INFINITESIMAL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MODEL USEFUL FOR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DESCRIPTION, PREDICTION, BREEDING)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52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ABSTRACTION PARADIGM 2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304800"/>
            <a:ext cx="8763000" cy="655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3400"/>
            <a:ext cx="9144000" cy="2057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FROM </a:t>
            </a:r>
            <a:r>
              <a:rPr lang="en-US" sz="2000" b="1" dirty="0">
                <a:solidFill>
                  <a:srgbClr val="C00000"/>
                </a:solidFill>
              </a:rPr>
              <a:t>FISHER TO </a:t>
            </a:r>
            <a:r>
              <a:rPr lang="en-US" sz="2000" b="1" dirty="0" smtClean="0">
                <a:solidFill>
                  <a:srgbClr val="C00000"/>
                </a:solidFill>
              </a:rPr>
              <a:t>HENDERSON (CRH)</a:t>
            </a:r>
            <a:endParaRPr lang="en-US" sz="2000" b="1" dirty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Fisher’s mean became a mean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vector; additive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variance became a covariance matrix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BLUP and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equations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Wright’s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genealogy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 found to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easy inverse by CRH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BLUP extended to cross-sectional, longitudinal and multivariate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BLUP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non-existing individuals…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production of milk, meat, eggs and fiber!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6096000"/>
            <a:ext cx="7085250" cy="5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5516000"/>
            <a:ext cx="7085250" cy="5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11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1714">
        <p14:prism/>
      </p:transition>
    </mc:Choice>
    <mc:Fallback xmlns="">
      <p:transition spd="slow" advTm="1117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1905000" y="1036638"/>
            <a:ext cx="5486400" cy="1608137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8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47528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6553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en-US" altLang="en-US" sz="24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BLUP=Exactly like the Holy Roman Empire (Gelman)</a:t>
            </a:r>
            <a:br>
              <a:rPr lang="en-US" altLang="en-US" sz="2400" b="1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en-US" sz="24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2400" b="1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en-US" sz="24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2400" b="1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2400" smtClean="0">
                <a:solidFill>
                  <a:srgbClr val="990000"/>
                </a:solidFill>
                <a:latin typeface="Comic Sans MS" panose="030F0702030302020204" pitchFamily="66" charset="0"/>
              </a:rPr>
            </a:br>
            <a:endParaRPr lang="en-US" altLang="en-US" sz="200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2133600" y="2133600"/>
            <a:ext cx="156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</a:rPr>
              <a:t>Fixed</a:t>
            </a:r>
            <a:r>
              <a:rPr lang="en-US" altLang="en-US" sz="1800">
                <a:latin typeface="Times New Roman" panose="02020603050405020304" pitchFamily="18" charset="0"/>
              </a:rPr>
              <a:t>  </a:t>
            </a: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</a:rPr>
              <a:t>Random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24200" y="1574800"/>
            <a:ext cx="228600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67000" y="1536700"/>
            <a:ext cx="0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-228600" y="76200"/>
            <a:ext cx="9525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THE n&lt;&lt;p ERA</a:t>
            </a:r>
            <a:b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(in animal breeding, began in 1948-1973: C. R. HENDERSON)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2032000" y="2743200"/>
            <a:ext cx="543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00"/>
                </a:solidFill>
                <a:latin typeface="Comic Sans MS" panose="030F0702030302020204" pitchFamily="66" charset="0"/>
              </a:rPr>
              <a:t>BLUP=Best linear unbiased predictor</a:t>
            </a:r>
            <a:r>
              <a:rPr lang="en-US" altLang="en-US" sz="1800">
                <a:solidFill>
                  <a:srgbClr val="990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180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en-US" altLang="en-US" sz="1800">
                <a:solidFill>
                  <a:srgbClr val="990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1800">
                <a:solidFill>
                  <a:srgbClr val="990000"/>
                </a:solidFill>
                <a:latin typeface="Comic Sans MS" panose="030F0702030302020204" pitchFamily="66" charset="0"/>
              </a:rPr>
            </a:b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4230688"/>
            <a:ext cx="883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00"/>
                </a:solidFill>
                <a:latin typeface="Comic Sans MS" panose="030F0702030302020204" pitchFamily="66" charset="0"/>
              </a:rPr>
              <a:t>BLUP= Conditional posterior mean in Bayes Gaussian linear hierarchical model</a:t>
            </a:r>
            <a:br>
              <a:rPr lang="en-US" altLang="en-US" sz="1800">
                <a:solidFill>
                  <a:srgbClr val="990000"/>
                </a:solidFill>
                <a:latin typeface="Comic Sans MS" panose="030F0702030302020204" pitchFamily="66" charset="0"/>
              </a:rPr>
            </a:b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05000" y="5068888"/>
            <a:ext cx="4441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00"/>
                </a:solidFill>
                <a:latin typeface="Comic Sans MS" panose="030F0702030302020204" pitchFamily="66" charset="0"/>
              </a:rPr>
              <a:t>BLUP=Similar to kriging in geostatistics</a:t>
            </a:r>
            <a:br>
              <a:rPr lang="en-US" altLang="en-US" sz="1800">
                <a:solidFill>
                  <a:srgbClr val="990000"/>
                </a:solidFill>
                <a:latin typeface="Comic Sans MS" panose="030F0702030302020204" pitchFamily="66" charset="0"/>
              </a:rPr>
            </a:b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5000" y="4659313"/>
            <a:ext cx="533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00"/>
                </a:solidFill>
                <a:latin typeface="Comic Sans MS" panose="030F0702030302020204" pitchFamily="66" charset="0"/>
              </a:rPr>
              <a:t>BLUP=penalized (L2) maximum likelihood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16113" y="5297488"/>
            <a:ext cx="4332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180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en-US" altLang="en-US" sz="1800">
                <a:solidFill>
                  <a:srgbClr val="990000"/>
                </a:solidFill>
                <a:latin typeface="Comic Sans MS" panose="030F0702030302020204" pitchFamily="66" charset="0"/>
              </a:rPr>
              <a:t>BLUP=special case of RKHS regression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21518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3254375"/>
            <a:ext cx="37369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195386"/>
      </p:ext>
    </p:extLst>
  </p:cSld>
  <p:clrMapOvr>
    <a:masterClrMapping/>
  </p:clrMapOvr>
  <p:transition spd="slow" advTm="2057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-64008"/>
            <a:ext cx="8915400" cy="151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BLUP?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447800"/>
            <a:ext cx="97348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AMENDABLE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UNDERSTOOD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FEASIBLE (250 million equations)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UNPRETENTIOUS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OUTPUTS EASY TO EXPLAIN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5589071"/>
            <a:ext cx="7620000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“UNBIASEDNESS” MISUNDERSTOOD AND OVERSOLD IN ANIMAL BREEDING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ROBIN THOMP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4626767"/>
            <a:ext cx="1230312" cy="14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GAUSS STA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1676400" cy="194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6762750" y="6140450"/>
            <a:ext cx="19675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99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Robin Thompson</a:t>
            </a:r>
          </a:p>
          <a:p>
            <a:r>
              <a:rPr lang="en-US" altLang="en-US" dirty="0"/>
              <a:t>       (</a:t>
            </a:r>
            <a:r>
              <a:rPr lang="en-US" altLang="en-US" dirty="0" smtClean="0"/>
              <a:t>REML, 1971)   </a:t>
            </a:r>
            <a:endParaRPr lang="en-US" altLang="en-US" dirty="0"/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2286000" y="4495800"/>
            <a:ext cx="4038600" cy="762000"/>
          </a:xfrm>
          <a:prstGeom prst="wedgeEllipseCallout">
            <a:avLst>
              <a:gd name="adj1" fmla="val -48583"/>
              <a:gd name="adj2" fmla="val 46042"/>
            </a:avLst>
          </a:prstGeom>
          <a:solidFill>
            <a:schemeClr val="accent1"/>
          </a:solidFill>
          <a:ln w="22225">
            <a:solidFill>
              <a:srgbClr val="99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Remember that you must assume me!</a:t>
            </a: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3886200" y="5410200"/>
            <a:ext cx="2579688" cy="685800"/>
          </a:xfrm>
          <a:prstGeom prst="line">
            <a:avLst/>
          </a:prstGeom>
          <a:noFill/>
          <a:ln w="22225">
            <a:solidFill>
              <a:srgbClr val="99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610" y="0"/>
            <a:ext cx="543599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286000"/>
            <a:ext cx="9018541" cy="20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74760" grpId="0" animBg="1"/>
      <p:bldP spid="747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18683A-6958-4513-BAEE-6E1C60FAD1D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769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53975"/>
            <a:ext cx="89916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BAYESIAN INFERENCE AND</a:t>
            </a:r>
            <a:b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NEO-BAYES-LAPLACE REVOLUTION</a:t>
            </a:r>
            <a:b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(James-Stein, Lindley, Box, </a:t>
            </a:r>
            <a:r>
              <a:rPr lang="en-US" sz="32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Zellner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…)</a:t>
            </a:r>
          </a:p>
        </p:txBody>
      </p:sp>
      <p:pic>
        <p:nvPicPr>
          <p:cNvPr id="7172" name="Picture 4" descr="BA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2425"/>
            <a:ext cx="25146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2286000"/>
            <a:ext cx="3733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Rev. Thomas Bayes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1702 London, England</a:t>
            </a:r>
            <a:br>
              <a:rPr lang="en-US" altLang="en-US" sz="1800">
                <a:latin typeface="Times New Roman" pitchFamily="18" charset="0"/>
              </a:rPr>
            </a:br>
            <a:r>
              <a:rPr lang="en-US" altLang="en-US" sz="1800">
                <a:latin typeface="Times New Roman" pitchFamily="18" charset="0"/>
              </a:rPr>
              <a:t>1761 Tunbridge Wells, Kent, England 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0" y="3581400"/>
            <a:ext cx="485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1763. “An essay towards solving a problem in the doctrine of chances”. </a:t>
            </a:r>
            <a:r>
              <a:rPr lang="en-US" altLang="en-US" sz="1200" i="1">
                <a:latin typeface="Times New Roman" pitchFamily="18" charset="0"/>
              </a:rPr>
              <a:t>Philosophical Transactions of the Royal Society of London</a:t>
            </a:r>
            <a:r>
              <a:rPr lang="en-US" altLang="en-US" sz="1200">
                <a:latin typeface="Times New Roman" pitchFamily="18" charset="0"/>
              </a:rPr>
              <a:t> </a:t>
            </a:r>
            <a:r>
              <a:rPr lang="en-US" altLang="en-US" sz="1200" b="1">
                <a:latin typeface="Times New Roman" pitchFamily="18" charset="0"/>
              </a:rPr>
              <a:t>53</a:t>
            </a:r>
            <a:r>
              <a:rPr lang="en-US" altLang="en-US" sz="1200">
                <a:latin typeface="Times New Roman" pitchFamily="18" charset="0"/>
              </a:rPr>
              <a:t>, 370-418.</a:t>
            </a:r>
          </a:p>
        </p:txBody>
      </p:sp>
      <p:pic>
        <p:nvPicPr>
          <p:cNvPr id="7175" name="Picture 6" descr="LAP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22669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AutoShape 7"/>
          <p:cNvSpPr>
            <a:spLocks noChangeArrowheads="1"/>
          </p:cNvSpPr>
          <p:nvPr/>
        </p:nvSpPr>
        <p:spPr bwMode="auto">
          <a:xfrm rot="-2928957">
            <a:off x="1845470" y="4399756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4648200" y="4829175"/>
            <a:ext cx="3238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Pierre-Simon Laplace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1749 Beaumont-en-Auge, France</a:t>
            </a:r>
            <a:br>
              <a:rPr lang="en-US" altLang="en-US" sz="1800">
                <a:latin typeface="Times New Roman" pitchFamily="18" charset="0"/>
              </a:rPr>
            </a:br>
            <a:r>
              <a:rPr lang="en-US" altLang="en-US" sz="1800">
                <a:latin typeface="Times New Roman" pitchFamily="18" charset="0"/>
              </a:rPr>
              <a:t>1827 Paris, France 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4327525" y="6324600"/>
            <a:ext cx="474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1774. "Mémoire sur la probabilité des causes par les événements“.</a:t>
            </a:r>
            <a:r>
              <a:rPr lang="en-US" altLang="en-US" sz="1200" b="1">
                <a:latin typeface="Times New Roman" pitchFamily="18" charset="0"/>
              </a:rPr>
              <a:t> </a:t>
            </a:r>
            <a:r>
              <a:rPr lang="en-US" altLang="en-US" sz="1200" i="1">
                <a:latin typeface="Times New Roman" pitchFamily="18" charset="0"/>
              </a:rPr>
              <a:t>Savants étranges</a:t>
            </a:r>
            <a:r>
              <a:rPr lang="en-US" altLang="en-US" sz="1200">
                <a:latin typeface="Times New Roman" pitchFamily="18" charset="0"/>
              </a:rPr>
              <a:t> </a:t>
            </a:r>
            <a:r>
              <a:rPr lang="en-US" altLang="en-US" sz="1200" b="1">
                <a:latin typeface="Times New Roman" pitchFamily="18" charset="0"/>
              </a:rPr>
              <a:t>6</a:t>
            </a:r>
            <a:r>
              <a:rPr lang="en-US" altLang="en-US" sz="1200">
                <a:latin typeface="Times New Roman" pitchFamily="18" charset="0"/>
              </a:rPr>
              <a:t>, 621-656. </a:t>
            </a:r>
            <a:r>
              <a:rPr lang="en-US" altLang="en-US" sz="1200" i="1">
                <a:latin typeface="Times New Roman" pitchFamily="18" charset="0"/>
              </a:rPr>
              <a:t>Oeuvres</a:t>
            </a:r>
            <a:r>
              <a:rPr lang="en-US" altLang="en-US" sz="1200">
                <a:latin typeface="Times New Roman" pitchFamily="18" charset="0"/>
              </a:rPr>
              <a:t> </a:t>
            </a:r>
            <a:r>
              <a:rPr lang="en-US" altLang="en-US" sz="1200" b="1">
                <a:latin typeface="Times New Roman" pitchFamily="18" charset="0"/>
              </a:rPr>
              <a:t>8</a:t>
            </a:r>
            <a:r>
              <a:rPr lang="en-US" altLang="en-US" sz="1200">
                <a:latin typeface="Times New Roman" pitchFamily="18" charset="0"/>
              </a:rPr>
              <a:t>, 27-65 </a:t>
            </a:r>
          </a:p>
        </p:txBody>
      </p:sp>
      <p:sp>
        <p:nvSpPr>
          <p:cNvPr id="7179" name="AutoShape 7"/>
          <p:cNvSpPr>
            <a:spLocks noChangeArrowheads="1"/>
          </p:cNvSpPr>
          <p:nvPr/>
        </p:nvSpPr>
        <p:spPr bwMode="auto">
          <a:xfrm rot="8257974">
            <a:off x="5294313" y="407511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2438400"/>
            <a:ext cx="8305800" cy="668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Gianola, D., </a:t>
            </a:r>
            <a:r>
              <a:rPr lang="en-US" dirty="0" err="1"/>
              <a:t>Foulley</a:t>
            </a:r>
            <a:r>
              <a:rPr lang="en-US" dirty="0"/>
              <a:t>, J.L. </a:t>
            </a:r>
            <a:r>
              <a:rPr lang="en-US" b="1" dirty="0"/>
              <a:t>Non-linear prediction of latent genetic liability with binary expression: an empirical Bayes approach. </a:t>
            </a:r>
            <a:r>
              <a:rPr lang="en-US" dirty="0"/>
              <a:t>in: </a:t>
            </a:r>
            <a:r>
              <a:rPr lang="en-US" b="1" dirty="0"/>
              <a:t>Proc. 2nd World </a:t>
            </a:r>
            <a:r>
              <a:rPr lang="en-US" b="1" dirty="0" err="1"/>
              <a:t>Congr</a:t>
            </a:r>
            <a:r>
              <a:rPr lang="en-US" b="1" dirty="0"/>
              <a:t>. Genet. Appl. </a:t>
            </a:r>
            <a:r>
              <a:rPr lang="en-US" b="1" dirty="0" err="1"/>
              <a:t>Livest</a:t>
            </a:r>
            <a:r>
              <a:rPr lang="en-US" b="1" dirty="0"/>
              <a:t>. Prod. VII</a:t>
            </a:r>
            <a:r>
              <a:rPr lang="en-US" dirty="0"/>
              <a:t>. ; 1982:293–303.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1000"/>
            <a:ext cx="4043697" cy="197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107400"/>
            <a:ext cx="4124250" cy="95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0535" y="-76200"/>
            <a:ext cx="4087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FROM </a:t>
            </a:r>
            <a:r>
              <a:rPr lang="en-US" sz="2400" b="1" dirty="0">
                <a:solidFill>
                  <a:srgbClr val="C00000"/>
                </a:solidFill>
              </a:rPr>
              <a:t>HENDERSON TO </a:t>
            </a:r>
            <a:r>
              <a:rPr lang="en-US" sz="2400" b="1" dirty="0" smtClean="0">
                <a:solidFill>
                  <a:srgbClr val="C00000"/>
                </a:solidFill>
              </a:rPr>
              <a:t>BAYES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700" y="2012200"/>
            <a:ext cx="2044500" cy="35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2461736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Helvetica Neue"/>
              </a:rPr>
              <a:t>Gianola, D., </a:t>
            </a:r>
            <a:r>
              <a:rPr lang="en-US" sz="1400" dirty="0" err="1">
                <a:solidFill>
                  <a:srgbClr val="333333"/>
                </a:solidFill>
                <a:latin typeface="Helvetica Neue"/>
              </a:rPr>
              <a:t>Foulley</a:t>
            </a:r>
            <a:r>
              <a:rPr lang="en-US" sz="1400" dirty="0">
                <a:solidFill>
                  <a:srgbClr val="333333"/>
                </a:solidFill>
                <a:latin typeface="Helvetica Neue"/>
              </a:rPr>
              <a:t>, J.L. Non-linear prediction of latent genetic liability with binary expression: an empirical Bayes approach. in: Proc. 2nd World </a:t>
            </a:r>
            <a:r>
              <a:rPr lang="en-US" sz="1400" dirty="0" err="1">
                <a:solidFill>
                  <a:srgbClr val="333333"/>
                </a:solidFill>
                <a:latin typeface="Helvetica Neue"/>
              </a:rPr>
              <a:t>Congr</a:t>
            </a:r>
            <a:r>
              <a:rPr lang="en-US" sz="1400" dirty="0">
                <a:solidFill>
                  <a:srgbClr val="333333"/>
                </a:solidFill>
                <a:latin typeface="Helvetica Neue"/>
              </a:rPr>
              <a:t>. Genet. Appl. </a:t>
            </a:r>
            <a:r>
              <a:rPr lang="en-US" sz="1400" dirty="0" err="1">
                <a:solidFill>
                  <a:srgbClr val="333333"/>
                </a:solidFill>
                <a:latin typeface="Helvetica Neue"/>
              </a:rPr>
              <a:t>Livest</a:t>
            </a:r>
            <a:r>
              <a:rPr lang="en-US" sz="1400" dirty="0">
                <a:solidFill>
                  <a:srgbClr val="333333"/>
                </a:solidFill>
                <a:latin typeface="Helvetica Neue"/>
              </a:rPr>
              <a:t>. Prod. VII. ; 1982: 293–303.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939" y="5334000"/>
            <a:ext cx="5604661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5206" y="3200400"/>
            <a:ext cx="3266194" cy="17526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52399" y="5777484"/>
            <a:ext cx="2472539" cy="4846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GENOMIC SELECTION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545068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PRE-MCMC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336446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MCMC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1000" y="4964668"/>
            <a:ext cx="284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MCMC WITH MARKER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6088" y="3852446"/>
            <a:ext cx="2075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“Gibbs for pigs</a:t>
            </a:r>
            <a:r>
              <a:rPr lang="en-US" sz="1600" dirty="0" smtClean="0"/>
              <a:t>” (1993)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21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4213">
        <p14:prism/>
      </p:transition>
    </mc:Choice>
    <mc:Fallback xmlns="">
      <p:transition spd="slow" advTm="1042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3" grpId="0" animBg="1"/>
      <p:bldP spid="16" grpId="0"/>
      <p:bldP spid="23" grpId="0"/>
      <p:bldP spid="2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22B6F4-0DC0-4305-8DAA-866F80F471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223682" name="Rectangle 2"/>
          <p:cNvSpPr>
            <a:spLocks noChangeArrowheads="1"/>
          </p:cNvSpPr>
          <p:nvPr/>
        </p:nvSpPr>
        <p:spPr bwMode="auto">
          <a:xfrm>
            <a:off x="1066800" y="76200"/>
            <a:ext cx="7396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Bayesian methods in Genetics: today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90600" y="376238"/>
            <a:ext cx="6450013" cy="66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 smtClean="0">
              <a:latin typeface="Times New Roman" pitchFamily="18" charset="0"/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chemeClr val="accent2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-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Classification of genotypes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00206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-Molecular evolution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00206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-Linkage mapping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00206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-QTL cartography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00206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-Genetic risk analysis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FF33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-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Gaussian linear and non-linear models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: cross-sectional+ longitudinal </a:t>
            </a:r>
            <a:r>
              <a:rPr lang="en-US" altLang="en-US" sz="2000" dirty="0" err="1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univariate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+ multivariate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-Generalized linear models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-Survival analysis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-Thick-tailed processes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FF33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-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Mixtures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-Semi-</a:t>
            </a:r>
            <a:r>
              <a:rPr lang="en-US" altLang="en-US" sz="2000" dirty="0" err="1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parametrics</a:t>
            </a:r>
            <a:endParaRPr lang="en-US" altLang="en-US" sz="2000" dirty="0" smtClean="0">
              <a:solidFill>
                <a:srgbClr val="FF0000"/>
              </a:solidFill>
              <a:latin typeface="Times New Roman" pitchFamily="18" charset="0"/>
              <a:cs typeface="+mn-cs"/>
              <a:sym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chemeClr val="accent2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-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Transcriptional analysis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-Structural equation modeling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chemeClr val="accent2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-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Bayesian proteomics with wavelets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-Bayesian non-</a:t>
            </a:r>
            <a:r>
              <a:rPr lang="en-US" altLang="en-US" sz="2000" dirty="0" err="1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parametrics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 (</a:t>
            </a:r>
            <a:r>
              <a:rPr lang="en-US" altLang="en-US" sz="2000" dirty="0" err="1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Dirichlet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 process priors)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-</a:t>
            </a:r>
            <a:r>
              <a:rPr lang="en-US" alt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  <a:sym typeface="Times New Roman" pitchFamily="18" charset="0"/>
              </a:rPr>
              <a:t>EPITOME: Methods for genomic selection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  <a:sym typeface="Times New Roman" pitchFamily="18" charset="0"/>
              </a:rPr>
              <a:t> (the Bayesian Alphabet—A, B, C,C-pi, L,R… and more)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  <a:sym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>
              <a:solidFill>
                <a:srgbClr val="FF0000"/>
              </a:solidFill>
              <a:latin typeface="Times New Roman" pitchFamily="18" charset="0"/>
              <a:cs typeface="+mn-cs"/>
              <a:sym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 smtClean="0">
              <a:solidFill>
                <a:schemeClr val="accent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6248400" y="1371600"/>
            <a:ext cx="25458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99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u="sng" dirty="0">
                <a:solidFill>
                  <a:srgbClr val="FF0000"/>
                </a:solidFill>
              </a:rPr>
              <a:t>RED:</a:t>
            </a:r>
            <a:r>
              <a:rPr lang="en-US" altLang="en-US" sz="1600" dirty="0">
                <a:solidFill>
                  <a:srgbClr val="FF0000"/>
                </a:solidFill>
              </a:rPr>
              <a:t> animal </a:t>
            </a:r>
            <a:r>
              <a:rPr lang="en-US" altLang="en-US" sz="1600" dirty="0" smtClean="0">
                <a:solidFill>
                  <a:srgbClr val="FF0000"/>
                </a:solidFill>
              </a:rPr>
              <a:t>breeders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FF0000"/>
                </a:solidFill>
              </a:rPr>
              <a:t>made strong contributions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6188075" y="1287463"/>
            <a:ext cx="2590800" cy="84613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2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GENOMIC ERA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02" y="152400"/>
            <a:ext cx="2825598" cy="2362200"/>
          </a:xfrm>
          <a:prstGeom prst="rect">
            <a:avLst/>
          </a:prstGeom>
        </p:spPr>
      </p:pic>
      <p:pic>
        <p:nvPicPr>
          <p:cNvPr id="2052" name="Picture 4" descr="https://images-na.ssl-images-amazon.com/images/I/31pWffZeAxL._SX331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40" y="3509032"/>
            <a:ext cx="2133599" cy="319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Van Vleck selection index mix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491023"/>
            <a:ext cx="236220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ale Van Vle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17917"/>
            <a:ext cx="1371600" cy="17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hayle R Sear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4038600"/>
            <a:ext cx="13411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810000" y="2895600"/>
            <a:ext cx="76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2052" idx="0"/>
          </p:cNvCxnSpPr>
          <p:nvPr/>
        </p:nvCxnSpPr>
        <p:spPr>
          <a:xfrm flipH="1">
            <a:off x="3251240" y="2707330"/>
            <a:ext cx="508151" cy="8017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14799" y="2743200"/>
            <a:ext cx="963296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63552" y="838200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CRH and DG</a:t>
            </a:r>
          </a:p>
          <a:p>
            <a:r>
              <a:rPr lang="en-US" dirty="0" smtClean="0"/>
              <a:t>Urbana, 1987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70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iagenefertility.com/photos/sn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429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earn.genetics.utah.edu/content/pharma/snips/images/snp-typ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743200" cy="35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57090"/>
                <a:ext cx="81544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MASSIVE NUMBERS OF MOLECULAR MARKERS AVAILABLE: DNA sequences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                                  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(cattle: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𝐆𝐛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maize: 2500 Mb)</a:t>
                </a:r>
                <a:endPara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090"/>
                <a:ext cx="8154476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823" t="-4310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http://www.nimblediagnostics.com/order/art/4_1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360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568159" cy="4673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096000"/>
            <a:ext cx="8036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WIGGANS (2017), Ann. Reviews of Animal Biosciences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648" y="5638800"/>
            <a:ext cx="9979152" cy="1581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                   Want to learn, i.e., get away from prior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IMPORTANT: MEASURING EXTENT OF BAYESIAN LEARNING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               (only one serious attempt in QG literature)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3314" name="Picture 2" descr="http://i.stack.imgur.com/07Y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524000"/>
            <a:ext cx="72199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410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Quest for “good priors ?       “Objective” Bayesians search for bad priors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466" y="152400"/>
            <a:ext cx="794448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002060"/>
                </a:solidFill>
              </a:rPr>
              <a:t>DIGRESSION ON BAYESIAN LEARNING</a:t>
            </a:r>
          </a:p>
          <a:p>
            <a:pPr algn="ctr"/>
            <a:r>
              <a:rPr lang="en-US" sz="2400" dirty="0"/>
              <a:t>“Bayesians address the question everyone is interested in, </a:t>
            </a:r>
          </a:p>
          <a:p>
            <a:pPr algn="ctr"/>
            <a:r>
              <a:rPr lang="en-US" sz="2400" dirty="0"/>
              <a:t>by using assumptions no-one believes”</a:t>
            </a:r>
          </a:p>
          <a:p>
            <a:pPr algn="ctr"/>
            <a:r>
              <a:rPr lang="en-US" sz="2400" dirty="0"/>
              <a:t>Lyons (2007, Oxford)</a:t>
            </a:r>
          </a:p>
          <a:p>
            <a:r>
              <a:rPr lang="en-US" dirty="0"/>
              <a:t>       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4659868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Come here</a:t>
            </a:r>
            <a:r>
              <a:rPr lang="en-US" dirty="0"/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1571" y="4572000"/>
            <a:ext cx="11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Come here</a:t>
            </a:r>
            <a:r>
              <a:rPr lang="en-US" dirty="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4459069"/>
            <a:ext cx="819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  <a:p>
            <a:r>
              <a:rPr lang="en-US" dirty="0"/>
              <a:t>Am I?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45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8461">
        <p14:prism/>
      </p:transition>
    </mc:Choice>
    <mc:Fallback xmlns="">
      <p:transition spd="slow" advTm="1184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7078E8-43AA-442B-B80C-3FDA5D606D5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pic>
        <p:nvPicPr>
          <p:cNvPr id="1226755" name="Picture 3" descr="Chocolate-vest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54363"/>
            <a:ext cx="2133600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Line 4"/>
          <p:cNvSpPr>
            <a:spLocks noChangeShapeType="1"/>
          </p:cNvSpPr>
          <p:nvPr/>
        </p:nvSpPr>
        <p:spPr bwMode="auto">
          <a:xfrm>
            <a:off x="2590800" y="3505200"/>
            <a:ext cx="762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1289050" y="60340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itchFamily="18" charset="0"/>
              </a:rPr>
              <a:t>PRIOR</a:t>
            </a:r>
          </a:p>
        </p:txBody>
      </p:sp>
      <p:sp>
        <p:nvSpPr>
          <p:cNvPr id="1226758" name="Text Box 6"/>
          <p:cNvSpPr txBox="1">
            <a:spLocks noChangeArrowheads="1"/>
          </p:cNvSpPr>
          <p:nvPr/>
        </p:nvSpPr>
        <p:spPr bwMode="auto">
          <a:xfrm>
            <a:off x="4235450" y="595788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itchFamily="18" charset="0"/>
              </a:rPr>
              <a:t>DATA</a:t>
            </a:r>
          </a:p>
        </p:txBody>
      </p:sp>
      <p:sp>
        <p:nvSpPr>
          <p:cNvPr id="1226759" name="Line 7"/>
          <p:cNvSpPr>
            <a:spLocks noChangeShapeType="1"/>
          </p:cNvSpPr>
          <p:nvPr/>
        </p:nvSpPr>
        <p:spPr bwMode="auto">
          <a:xfrm>
            <a:off x="5791200" y="3429000"/>
            <a:ext cx="762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6760" name="Text Box 8"/>
          <p:cNvSpPr txBox="1">
            <a:spLocks noChangeArrowheads="1"/>
          </p:cNvSpPr>
          <p:nvPr/>
        </p:nvSpPr>
        <p:spPr bwMode="auto">
          <a:xfrm>
            <a:off x="6705600" y="5892800"/>
            <a:ext cx="17684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itchFamily="18" charset="0"/>
              </a:rPr>
              <a:t>   POSTERIOR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81000" y="-31254"/>
            <a:ext cx="9753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</a:rPr>
              <a:t>       </a:t>
            </a:r>
            <a:r>
              <a:rPr lang="en-US" sz="4400" b="1" smtClean="0">
                <a:solidFill>
                  <a:srgbClr val="C00000"/>
                </a:solidFill>
              </a:rPr>
              <a:t>MCMC </a:t>
            </a:r>
            <a:r>
              <a:rPr lang="en-US" sz="4400" b="1" dirty="0">
                <a:solidFill>
                  <a:srgbClr val="C00000"/>
                </a:solidFill>
              </a:rPr>
              <a:t>FOR BAYESIAN INFERENCE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            </a:t>
            </a:r>
            <a:r>
              <a:rPr lang="en-US" sz="2400" b="1" dirty="0">
                <a:solidFill>
                  <a:srgbClr val="C00000"/>
                </a:solidFill>
              </a:rPr>
              <a:t>EXTRAVAGANT PRIORS </a:t>
            </a:r>
            <a:r>
              <a:rPr lang="en-US" sz="2400" b="1" dirty="0">
                <a:solidFill>
                  <a:srgbClr val="002060"/>
                </a:solidFill>
              </a:rPr>
              <a:t>coming out of the blue…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Great! No limits to imagination!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e.g., Bayes GRRR%##@*#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1508" name="Picture 4" descr="https://i.ytimg.com/vi/aSa9kzkn4Lg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55" y="3078163"/>
            <a:ext cx="2228145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pngimg.com/upload/vodka_PNG584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3" y="2743200"/>
            <a:ext cx="2571007" cy="32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7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4600">
        <p14:prism/>
      </p:transition>
    </mc:Choice>
    <mc:Fallback xmlns="">
      <p:transition spd="slow" advTm="34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56" grpId="0" animBg="1"/>
      <p:bldP spid="29702" grpId="0"/>
      <p:bldP spid="1226758" grpId="0"/>
      <p:bldP spid="1226759" grpId="0" animBg="1"/>
      <p:bldP spid="12267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93536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667000"/>
            <a:ext cx="8859165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8" y="3958272"/>
            <a:ext cx="8829675" cy="99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715" y="3424535"/>
            <a:ext cx="6768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WRITTEN BY: Oscar Kempthorne (1972), discussing: </a:t>
            </a:r>
          </a:p>
        </p:txBody>
      </p:sp>
      <p:pic>
        <p:nvPicPr>
          <p:cNvPr id="13318" name="Picture 6" descr="https://encrypted-tbn0.gstatic.com/images?q=tbn:ANd9GcQREvLzkWz5OCS8isM80zdosIlIA9lzC1HqtrtAuMhPjGNqgxJ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5006195"/>
            <a:ext cx="2663825" cy="18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9428" y="5648980"/>
            <a:ext cx="3482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OK with Indira Gandhi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7658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RECOMMENDED ACTION</a:t>
            </a:r>
            <a:r>
              <a:rPr lang="en-US" b="1" dirty="0">
                <a:solidFill>
                  <a:srgbClr val="C00000"/>
                </a:solidFill>
              </a:rPr>
              <a:t>: DO NOT PLACE DIRTY LAUNDRY OR SMOKING GUNS</a:t>
            </a:r>
          </a:p>
          <a:p>
            <a:r>
              <a:rPr lang="en-US" b="1" dirty="0">
                <a:solidFill>
                  <a:srgbClr val="C00000"/>
                </a:solidFill>
              </a:rPr>
              <a:t>                                                            IN SUPPLEMENTAL FILES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8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9675">
        <p14:prism/>
      </p:transition>
    </mc:Choice>
    <mc:Fallback xmlns="">
      <p:transition spd="slow" advTm="59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ages-na.ssl-images-amazon.com/images/I/41vEFqNw%2BwL._SX322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71664"/>
            <a:ext cx="1905000" cy="29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6629" y="3558153"/>
            <a:ext cx="3525571" cy="70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GEYSSER (1993)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31" y="1143000"/>
            <a:ext cx="8773069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880" y="4496812"/>
            <a:ext cx="6905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Heritability: </a:t>
            </a:r>
            <a:r>
              <a:rPr lang="en-US" sz="2400" u="sng" dirty="0" smtClean="0">
                <a:solidFill>
                  <a:srgbClr val="C00000"/>
                </a:solidFill>
              </a:rPr>
              <a:t>unobservable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Breeding values: </a:t>
            </a:r>
            <a:r>
              <a:rPr lang="en-US" sz="2400" u="sng" dirty="0" smtClean="0">
                <a:solidFill>
                  <a:srgbClr val="C00000"/>
                </a:solidFill>
              </a:rPr>
              <a:t>unobservable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Time to death (conditional on alive): </a:t>
            </a:r>
            <a:r>
              <a:rPr lang="en-US" sz="2400" u="sng" dirty="0" smtClean="0">
                <a:solidFill>
                  <a:srgbClr val="C00000"/>
                </a:solidFill>
              </a:rPr>
              <a:t>unobservable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Prediction: statement about something yet-to-be observed, </a:t>
            </a:r>
            <a:r>
              <a:rPr lang="en-US" sz="2400" u="sng" dirty="0" smtClean="0">
                <a:solidFill>
                  <a:srgbClr val="C00000"/>
                </a:solidFill>
              </a:rPr>
              <a:t>eventually observable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             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PREDICTION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9301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76200"/>
            <a:ext cx="7442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GENOMIC SELECTION: A DOMINANT RESEARCH AND DEVELOPMENT THEME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867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Bayes A, B, C, C-pi, D, Fast-B, L, R, RC, RS, TA, TB, TC, GBLUP, RKHS, NN…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1000"/>
            <a:ext cx="5486400" cy="5957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6477000"/>
            <a:ext cx="273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GARCIA-RUIZ, 2016. PNAS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0"/>
            <a:ext cx="645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RECENT </a:t>
            </a:r>
            <a:r>
              <a:rPr lang="en-US" b="1" smtClean="0">
                <a:solidFill>
                  <a:srgbClr val="C00000"/>
                </a:solidFill>
              </a:rPr>
              <a:t>ESTIMATES (GBLUP) OF </a:t>
            </a:r>
            <a:r>
              <a:rPr lang="en-US" b="1" dirty="0" smtClean="0">
                <a:solidFill>
                  <a:srgbClr val="C00000"/>
                </a:solidFill>
              </a:rPr>
              <a:t>GENETIC TRENDS IN DAIRY CATTLE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The era of machine</a:t>
            </a:r>
            <a:br>
              <a:rPr lang="en-US" sz="8000" b="1" dirty="0" smtClean="0"/>
            </a:br>
            <a:r>
              <a:rPr lang="en-US" sz="8000" b="1" dirty="0" smtClean="0"/>
              <a:t>learning and artificial</a:t>
            </a:r>
            <a:br>
              <a:rPr lang="en-US" sz="8000" b="1" dirty="0" smtClean="0"/>
            </a:br>
            <a:r>
              <a:rPr lang="en-US" sz="8000" b="1" dirty="0" smtClean="0"/>
              <a:t>intelligence</a:t>
            </a:r>
            <a:br>
              <a:rPr lang="en-US" sz="80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(largely non-parametric)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96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343400"/>
            <a:ext cx="8847136" cy="130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64" y="229950"/>
            <a:ext cx="8728471" cy="403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3057" y="381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5672300"/>
            <a:ext cx="4034611" cy="10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u="sng" smtClean="0">
                <a:solidFill>
                  <a:srgbClr val="A50021"/>
                </a:solidFill>
              </a:rPr>
              <a:t>Proposition 1</a:t>
            </a:r>
            <a:br>
              <a:rPr lang="en-US" sz="4000" b="1" u="sng" smtClean="0">
                <a:solidFill>
                  <a:srgbClr val="A50021"/>
                </a:solidFill>
              </a:rPr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>
                <a:solidFill>
                  <a:schemeClr val="accent2"/>
                </a:solidFill>
              </a:rPr>
              <a:t>It must be true that quantitative traits are “complex”, in any sense of the word.</a:t>
            </a:r>
            <a:br>
              <a:rPr lang="en-US" sz="4000" smtClean="0">
                <a:solidFill>
                  <a:schemeClr val="accent2"/>
                </a:solidFill>
              </a:rPr>
            </a:br>
            <a:r>
              <a:rPr lang="en-US" sz="4000" smtClean="0">
                <a:solidFill>
                  <a:schemeClr val="accent2"/>
                </a:solidFill>
              </a:rPr>
              <a:t>Why?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7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ANIMAL+ PLANT BREEDERS WERE ALREADY DOING MACHINE LEARNING!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803" y="18871"/>
            <a:ext cx="1643197" cy="219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CDF26-C7C9-4125-BF04-9A76953751C2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7829" name="Picture 4" descr="CRYSTAL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24125"/>
            <a:ext cx="27432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8069" name="Oval 5"/>
          <p:cNvSpPr>
            <a:spLocks noChangeArrowheads="1"/>
          </p:cNvSpPr>
          <p:nvPr/>
        </p:nvSpPr>
        <p:spPr bwMode="auto">
          <a:xfrm>
            <a:off x="990600" y="1219200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itchFamily="34" charset="0"/>
              </a:rPr>
              <a:t>Pattern </a:t>
            </a:r>
          </a:p>
          <a:p>
            <a:pPr algn="ctr"/>
            <a:r>
              <a:rPr lang="en-US" sz="1000">
                <a:latin typeface="Arial" pitchFamily="34" charset="0"/>
              </a:rPr>
              <a:t>recognition</a:t>
            </a:r>
          </a:p>
        </p:txBody>
      </p:sp>
      <p:sp>
        <p:nvSpPr>
          <p:cNvPr id="1368070" name="Oval 6"/>
          <p:cNvSpPr>
            <a:spLocks noChangeArrowheads="1"/>
          </p:cNvSpPr>
          <p:nvPr/>
        </p:nvSpPr>
        <p:spPr bwMode="auto">
          <a:xfrm>
            <a:off x="3962400" y="1143000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itchFamily="34" charset="0"/>
              </a:rPr>
              <a:t>Data mining</a:t>
            </a:r>
          </a:p>
        </p:txBody>
      </p:sp>
      <p:sp>
        <p:nvSpPr>
          <p:cNvPr id="1368071" name="Oval 7"/>
          <p:cNvSpPr>
            <a:spLocks noChangeArrowheads="1"/>
          </p:cNvSpPr>
          <p:nvPr/>
        </p:nvSpPr>
        <p:spPr bwMode="auto">
          <a:xfrm>
            <a:off x="2514600" y="1143000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itchFamily="34" charset="0"/>
              </a:rPr>
              <a:t>Neural networks</a:t>
            </a:r>
          </a:p>
        </p:txBody>
      </p:sp>
      <p:sp>
        <p:nvSpPr>
          <p:cNvPr id="1368072" name="Oval 8"/>
          <p:cNvSpPr>
            <a:spLocks noChangeArrowheads="1"/>
          </p:cNvSpPr>
          <p:nvPr/>
        </p:nvSpPr>
        <p:spPr bwMode="auto">
          <a:xfrm>
            <a:off x="5562600" y="1066800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itchFamily="34" charset="0"/>
              </a:rPr>
              <a:t>Universal</a:t>
            </a:r>
          </a:p>
          <a:p>
            <a:pPr algn="ctr"/>
            <a:r>
              <a:rPr lang="en-US" sz="1000">
                <a:latin typeface="Arial" pitchFamily="34" charset="0"/>
              </a:rPr>
              <a:t>approximators</a:t>
            </a:r>
          </a:p>
        </p:txBody>
      </p:sp>
      <p:sp>
        <p:nvSpPr>
          <p:cNvPr id="1368073" name="Oval 9"/>
          <p:cNvSpPr>
            <a:spLocks noChangeArrowheads="1"/>
          </p:cNvSpPr>
          <p:nvPr/>
        </p:nvSpPr>
        <p:spPr bwMode="auto">
          <a:xfrm>
            <a:off x="7315200" y="0"/>
            <a:ext cx="685800" cy="6508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itchFamily="34" charset="0"/>
              </a:rPr>
              <a:t>Machine</a:t>
            </a:r>
          </a:p>
          <a:p>
            <a:pPr algn="ctr"/>
            <a:r>
              <a:rPr lang="en-US" sz="1000">
                <a:latin typeface="Arial" pitchFamily="34" charset="0"/>
              </a:rPr>
              <a:t>learning</a:t>
            </a:r>
          </a:p>
        </p:txBody>
      </p:sp>
      <p:sp>
        <p:nvSpPr>
          <p:cNvPr id="1368074" name="Oval 10"/>
          <p:cNvSpPr>
            <a:spLocks noChangeArrowheads="1"/>
          </p:cNvSpPr>
          <p:nvPr/>
        </p:nvSpPr>
        <p:spPr bwMode="auto">
          <a:xfrm>
            <a:off x="7239000" y="2514600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itchFamily="34" charset="0"/>
              </a:rPr>
              <a:t>Kernel</a:t>
            </a:r>
          </a:p>
          <a:p>
            <a:pPr algn="ctr"/>
            <a:r>
              <a:rPr lang="en-US" sz="1000">
                <a:latin typeface="Arial" pitchFamily="34" charset="0"/>
              </a:rPr>
              <a:t>methods</a:t>
            </a:r>
          </a:p>
        </p:txBody>
      </p:sp>
      <p:sp>
        <p:nvSpPr>
          <p:cNvPr id="1368075" name="Oval 11"/>
          <p:cNvSpPr>
            <a:spLocks noChangeArrowheads="1"/>
          </p:cNvSpPr>
          <p:nvPr/>
        </p:nvSpPr>
        <p:spPr bwMode="auto">
          <a:xfrm>
            <a:off x="7239000" y="3962400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itchFamily="34" charset="0"/>
              </a:rPr>
              <a:t>Sampling</a:t>
            </a:r>
          </a:p>
          <a:p>
            <a:pPr algn="ctr"/>
            <a:r>
              <a:rPr lang="en-US" sz="1000">
                <a:latin typeface="Arial" pitchFamily="34" charset="0"/>
              </a:rPr>
              <a:t>methods</a:t>
            </a:r>
          </a:p>
        </p:txBody>
      </p:sp>
      <p:sp>
        <p:nvSpPr>
          <p:cNvPr id="1368076" name="Oval 12"/>
          <p:cNvSpPr>
            <a:spLocks noChangeArrowheads="1"/>
          </p:cNvSpPr>
          <p:nvPr/>
        </p:nvSpPr>
        <p:spPr bwMode="auto">
          <a:xfrm>
            <a:off x="990600" y="2514600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itchFamily="34" charset="0"/>
              </a:rPr>
              <a:t>Cross-validation</a:t>
            </a:r>
          </a:p>
          <a:p>
            <a:pPr algn="ctr"/>
            <a:r>
              <a:rPr lang="en-US" sz="1000">
                <a:latin typeface="Arial" pitchFamily="34" charset="0"/>
              </a:rPr>
              <a:t>designs</a:t>
            </a:r>
          </a:p>
        </p:txBody>
      </p:sp>
      <p:sp>
        <p:nvSpPr>
          <p:cNvPr id="1368077" name="Oval 13"/>
          <p:cNvSpPr>
            <a:spLocks noChangeArrowheads="1"/>
          </p:cNvSpPr>
          <p:nvPr/>
        </p:nvSpPr>
        <p:spPr bwMode="auto">
          <a:xfrm>
            <a:off x="7315200" y="5257800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itchFamily="34" charset="0"/>
              </a:rPr>
              <a:t>Bayesian </a:t>
            </a:r>
          </a:p>
          <a:p>
            <a:pPr algn="ctr"/>
            <a:r>
              <a:rPr lang="en-US" sz="1000">
                <a:latin typeface="Arial" pitchFamily="34" charset="0"/>
              </a:rPr>
              <a:t>networks</a:t>
            </a:r>
          </a:p>
        </p:txBody>
      </p:sp>
      <p:sp>
        <p:nvSpPr>
          <p:cNvPr id="1368078" name="Oval 14"/>
          <p:cNvSpPr>
            <a:spLocks noChangeArrowheads="1"/>
          </p:cNvSpPr>
          <p:nvPr/>
        </p:nvSpPr>
        <p:spPr bwMode="auto">
          <a:xfrm>
            <a:off x="5638800" y="5257800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itchFamily="34" charset="0"/>
              </a:rPr>
              <a:t>Non-parametric</a:t>
            </a:r>
          </a:p>
          <a:p>
            <a:pPr algn="ctr"/>
            <a:r>
              <a:rPr lang="en-US" sz="1000">
                <a:latin typeface="Arial" pitchFamily="34" charset="0"/>
              </a:rPr>
              <a:t>prediction</a:t>
            </a:r>
          </a:p>
        </p:txBody>
      </p:sp>
      <p:sp>
        <p:nvSpPr>
          <p:cNvPr id="1368079" name="Oval 15"/>
          <p:cNvSpPr>
            <a:spLocks noChangeArrowheads="1"/>
          </p:cNvSpPr>
          <p:nvPr/>
        </p:nvSpPr>
        <p:spPr bwMode="auto">
          <a:xfrm>
            <a:off x="4038600" y="5257800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itchFamily="34" charset="0"/>
              </a:rPr>
              <a:t>Ensemble</a:t>
            </a:r>
          </a:p>
          <a:p>
            <a:pPr algn="ctr"/>
            <a:r>
              <a:rPr lang="en-US" sz="1000">
                <a:latin typeface="Arial" pitchFamily="34" charset="0"/>
              </a:rPr>
              <a:t>Methods:</a:t>
            </a:r>
          </a:p>
          <a:p>
            <a:pPr algn="ctr"/>
            <a:r>
              <a:rPr lang="en-US" sz="1000">
                <a:latin typeface="Arial" pitchFamily="34" charset="0"/>
              </a:rPr>
              <a:t>boosting</a:t>
            </a:r>
          </a:p>
        </p:txBody>
      </p:sp>
      <p:sp>
        <p:nvSpPr>
          <p:cNvPr id="1368080" name="Oval 16"/>
          <p:cNvSpPr>
            <a:spLocks noChangeArrowheads="1"/>
          </p:cNvSpPr>
          <p:nvPr/>
        </p:nvSpPr>
        <p:spPr bwMode="auto">
          <a:xfrm>
            <a:off x="2438400" y="5257800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itchFamily="34" charset="0"/>
              </a:rPr>
              <a:t>Ensemble</a:t>
            </a:r>
          </a:p>
          <a:p>
            <a:pPr algn="ctr"/>
            <a:r>
              <a:rPr lang="en-US" sz="1000">
                <a:latin typeface="Arial" pitchFamily="34" charset="0"/>
              </a:rPr>
              <a:t>Methods:</a:t>
            </a:r>
          </a:p>
          <a:p>
            <a:pPr algn="ctr"/>
            <a:r>
              <a:rPr lang="en-US" sz="1000">
                <a:latin typeface="Arial" pitchFamily="34" charset="0"/>
              </a:rPr>
              <a:t>bagging</a:t>
            </a:r>
          </a:p>
        </p:txBody>
      </p:sp>
      <p:sp>
        <p:nvSpPr>
          <p:cNvPr id="1368081" name="Oval 17"/>
          <p:cNvSpPr>
            <a:spLocks noChangeArrowheads="1"/>
          </p:cNvSpPr>
          <p:nvPr/>
        </p:nvSpPr>
        <p:spPr bwMode="auto">
          <a:xfrm>
            <a:off x="1066800" y="5257800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itchFamily="34" charset="0"/>
              </a:rPr>
              <a:t>Support vector</a:t>
            </a:r>
          </a:p>
          <a:p>
            <a:pPr algn="ctr"/>
            <a:r>
              <a:rPr lang="en-US" sz="1000">
                <a:latin typeface="Arial" pitchFamily="34" charset="0"/>
              </a:rPr>
              <a:t>machines</a:t>
            </a:r>
          </a:p>
        </p:txBody>
      </p:sp>
      <p:sp>
        <p:nvSpPr>
          <p:cNvPr id="1368082" name="Oval 18"/>
          <p:cNvSpPr>
            <a:spLocks noChangeArrowheads="1"/>
          </p:cNvSpPr>
          <p:nvPr/>
        </p:nvSpPr>
        <p:spPr bwMode="auto">
          <a:xfrm>
            <a:off x="990600" y="3886200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Arial" pitchFamily="34" charset="0"/>
              </a:rPr>
              <a:t>Random forest</a:t>
            </a:r>
          </a:p>
          <a:p>
            <a:pPr algn="ctr"/>
            <a:r>
              <a:rPr lang="en-US" sz="1000">
                <a:latin typeface="Arial" pitchFamily="34" charset="0"/>
              </a:rPr>
              <a:t>algorithms</a:t>
            </a:r>
          </a:p>
        </p:txBody>
      </p:sp>
      <p:sp>
        <p:nvSpPr>
          <p:cNvPr id="1368083" name="Line 19"/>
          <p:cNvSpPr>
            <a:spLocks noChangeShapeType="1"/>
          </p:cNvSpPr>
          <p:nvPr/>
        </p:nvSpPr>
        <p:spPr bwMode="auto">
          <a:xfrm flipH="1" flipV="1">
            <a:off x="2971800" y="2057400"/>
            <a:ext cx="152400" cy="4572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84" name="Line 20"/>
          <p:cNvSpPr>
            <a:spLocks noChangeShapeType="1"/>
          </p:cNvSpPr>
          <p:nvPr/>
        </p:nvSpPr>
        <p:spPr bwMode="auto">
          <a:xfrm flipV="1">
            <a:off x="5867400" y="1981200"/>
            <a:ext cx="76200" cy="5334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85" name="Line 21"/>
          <p:cNvSpPr>
            <a:spLocks noChangeShapeType="1"/>
          </p:cNvSpPr>
          <p:nvPr/>
        </p:nvSpPr>
        <p:spPr bwMode="auto">
          <a:xfrm flipH="1">
            <a:off x="2971800" y="4800600"/>
            <a:ext cx="152400" cy="4572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86" name="Line 22"/>
          <p:cNvSpPr>
            <a:spLocks noChangeShapeType="1"/>
          </p:cNvSpPr>
          <p:nvPr/>
        </p:nvSpPr>
        <p:spPr bwMode="auto">
          <a:xfrm>
            <a:off x="5867400" y="4800600"/>
            <a:ext cx="152400" cy="4572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88" name="Line 24"/>
          <p:cNvSpPr>
            <a:spLocks noChangeShapeType="1"/>
          </p:cNvSpPr>
          <p:nvPr/>
        </p:nvSpPr>
        <p:spPr bwMode="auto">
          <a:xfrm flipH="1" flipV="1">
            <a:off x="1752600" y="2057400"/>
            <a:ext cx="1371600" cy="4572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89" name="Line 25"/>
          <p:cNvSpPr>
            <a:spLocks noChangeShapeType="1"/>
          </p:cNvSpPr>
          <p:nvPr/>
        </p:nvSpPr>
        <p:spPr bwMode="auto">
          <a:xfrm flipV="1">
            <a:off x="4419600" y="2057400"/>
            <a:ext cx="0" cy="4572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90" name="Line 26"/>
          <p:cNvSpPr>
            <a:spLocks noChangeShapeType="1"/>
          </p:cNvSpPr>
          <p:nvPr/>
        </p:nvSpPr>
        <p:spPr bwMode="auto">
          <a:xfrm flipH="1">
            <a:off x="1905000" y="3048000"/>
            <a:ext cx="12192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91" name="Line 27"/>
          <p:cNvSpPr>
            <a:spLocks noChangeShapeType="1"/>
          </p:cNvSpPr>
          <p:nvPr/>
        </p:nvSpPr>
        <p:spPr bwMode="auto">
          <a:xfrm flipH="1">
            <a:off x="1905000" y="4191000"/>
            <a:ext cx="1219200" cy="762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92" name="Line 28"/>
          <p:cNvSpPr>
            <a:spLocks noChangeShapeType="1"/>
          </p:cNvSpPr>
          <p:nvPr/>
        </p:nvSpPr>
        <p:spPr bwMode="auto">
          <a:xfrm flipH="1">
            <a:off x="1905000" y="4800600"/>
            <a:ext cx="1219200" cy="6096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93" name="Line 29"/>
          <p:cNvSpPr>
            <a:spLocks noChangeShapeType="1"/>
          </p:cNvSpPr>
          <p:nvPr/>
        </p:nvSpPr>
        <p:spPr bwMode="auto">
          <a:xfrm flipV="1">
            <a:off x="5867400" y="2895600"/>
            <a:ext cx="1371600" cy="762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94" name="Line 30"/>
          <p:cNvSpPr>
            <a:spLocks noChangeShapeType="1"/>
          </p:cNvSpPr>
          <p:nvPr/>
        </p:nvSpPr>
        <p:spPr bwMode="auto">
          <a:xfrm>
            <a:off x="5867400" y="4114800"/>
            <a:ext cx="1371600" cy="2286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95" name="Line 31"/>
          <p:cNvSpPr>
            <a:spLocks noChangeShapeType="1"/>
          </p:cNvSpPr>
          <p:nvPr/>
        </p:nvSpPr>
        <p:spPr bwMode="auto">
          <a:xfrm>
            <a:off x="5867400" y="4800600"/>
            <a:ext cx="1524000" cy="6096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96" name="Line 32"/>
          <p:cNvSpPr>
            <a:spLocks noChangeShapeType="1"/>
          </p:cNvSpPr>
          <p:nvPr/>
        </p:nvSpPr>
        <p:spPr bwMode="auto">
          <a:xfrm>
            <a:off x="4419600" y="4800600"/>
            <a:ext cx="76200" cy="4572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685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26786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" y="4355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62657" y="25908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3400" y="3733800"/>
            <a:ext cx="974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1991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1993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“Gibbs</a:t>
            </a:r>
          </a:p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or pigs”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00057" y="6260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24257" y="6248400"/>
            <a:ext cx="88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43000" y="624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91000" y="6260068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86400" y="381000"/>
            <a:ext cx="141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BLUP is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linear UA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00657" y="6248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lowchart: Merge 5"/>
          <p:cNvSpPr/>
          <p:nvPr/>
        </p:nvSpPr>
        <p:spPr>
          <a:xfrm rot="14390116" flipH="1" flipV="1">
            <a:off x="7032168" y="1503099"/>
            <a:ext cx="360363" cy="1139068"/>
          </a:xfrm>
          <a:prstGeom prst="flowChartMerg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Bildergebnis für Francis Galt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033743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59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37" grpId="0"/>
      <p:bldP spid="38" grpId="0"/>
      <p:bldP spid="39" grpId="0"/>
      <p:bldP spid="40" grpId="0"/>
      <p:bldP spid="42" grpId="0"/>
      <p:bldP spid="44" grpId="0"/>
      <p:bldP spid="45" grpId="0"/>
      <p:bldP spid="46" grpId="0"/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388" y="152400"/>
            <a:ext cx="8626475" cy="1981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1079207" y="228600"/>
            <a:ext cx="71983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OUR EXPERIENCE WITH PARADIGM 3</a:t>
            </a:r>
          </a:p>
          <a:p>
            <a:pPr algn="ctr"/>
            <a:r>
              <a:rPr lang="en-US" sz="3600" b="1" dirty="0" smtClean="0">
                <a:latin typeface="Calibri" pitchFamily="34" charset="0"/>
              </a:rPr>
              <a:t>More </a:t>
            </a:r>
            <a:r>
              <a:rPr lang="en-US" sz="3600" b="1" dirty="0">
                <a:latin typeface="Calibri" pitchFamily="34" charset="0"/>
              </a:rPr>
              <a:t>universal </a:t>
            </a:r>
            <a:r>
              <a:rPr lang="en-US" sz="3600" b="1" dirty="0" smtClean="0">
                <a:latin typeface="Calibri" pitchFamily="34" charset="0"/>
              </a:rPr>
              <a:t>prediction machines:</a:t>
            </a:r>
            <a:endParaRPr lang="en-US" sz="3600" b="1" dirty="0">
              <a:latin typeface="Calibri" pitchFamily="34" charset="0"/>
            </a:endParaRPr>
          </a:p>
          <a:p>
            <a:pPr algn="ctr"/>
            <a:r>
              <a:rPr lang="en-US" sz="3600" b="1" dirty="0" smtClean="0">
                <a:latin typeface="Calibri" pitchFamily="34" charset="0"/>
              </a:rPr>
              <a:t>A. Regularized </a:t>
            </a:r>
            <a:r>
              <a:rPr lang="en-US" sz="3600" b="1" dirty="0">
                <a:latin typeface="Calibri" pitchFamily="34" charset="0"/>
              </a:rPr>
              <a:t>Neural Networks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2590800"/>
            <a:ext cx="2433637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0825" y="2486025"/>
            <a:ext cx="24669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922713"/>
            <a:ext cx="34290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8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C449CF-FC2B-42C7-9E4C-5AF9AC840439}" type="slidenum">
              <a:rPr lang="ca-E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ca-ES" altLang="en-US" sz="1400" smtClean="0"/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>
              <a:solidFill>
                <a:srgbClr val="000099"/>
              </a:solidFill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>
              <a:solidFill>
                <a:srgbClr val="000099"/>
              </a:solidFill>
            </a:endParaRPr>
          </a:p>
        </p:txBody>
      </p:sp>
      <p:sp>
        <p:nvSpPr>
          <p:cNvPr id="58373" name="Rectangle 7"/>
          <p:cNvSpPr>
            <a:spLocks noChangeArrowheads="1"/>
          </p:cNvSpPr>
          <p:nvPr/>
        </p:nvSpPr>
        <p:spPr bwMode="auto">
          <a:xfrm>
            <a:off x="0" y="77788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>
              <a:solidFill>
                <a:srgbClr val="000099"/>
              </a:solidFill>
            </a:endParaRPr>
          </a:p>
        </p:txBody>
      </p:sp>
      <p:sp>
        <p:nvSpPr>
          <p:cNvPr id="58374" name="Rectangle 10"/>
          <p:cNvSpPr>
            <a:spLocks noChangeArrowheads="1"/>
          </p:cNvSpPr>
          <p:nvPr/>
        </p:nvSpPr>
        <p:spPr bwMode="auto">
          <a:xfrm>
            <a:off x="0" y="-169863"/>
            <a:ext cx="184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>
              <a:solidFill>
                <a:srgbClr val="000099"/>
              </a:solidFill>
            </a:endParaRPr>
          </a:p>
        </p:txBody>
      </p:sp>
      <p:graphicFrame>
        <p:nvGraphicFramePr>
          <p:cNvPr id="58375" name="Object 5"/>
          <p:cNvGraphicFramePr>
            <a:graphicFrameLocks noChangeAspect="1"/>
          </p:cNvGraphicFramePr>
          <p:nvPr/>
        </p:nvGraphicFramePr>
        <p:xfrm>
          <a:off x="4514850" y="3311525"/>
          <a:ext cx="11430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cuación" r:id="rId4" imgW="114151" imgH="215619" progId="Equation.3">
                  <p:embed/>
                </p:oleObj>
              </mc:Choice>
              <mc:Fallback>
                <p:oleObj name="Ecuació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11525"/>
                        <a:ext cx="11430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Rectángulo"/>
          <p:cNvSpPr/>
          <p:nvPr/>
        </p:nvSpPr>
        <p:spPr>
          <a:xfrm>
            <a:off x="1371600" y="6457950"/>
            <a:ext cx="647858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ca-ES" b="1" kern="0" dirty="0">
                <a:latin typeface="Consolas" pitchFamily="49" charset="0"/>
                <a:cs typeface="Arial" pitchFamily="34" charset="0"/>
              </a:rPr>
              <a:t>	</a:t>
            </a:r>
            <a:r>
              <a:rPr lang="ca-ES" kern="0" dirty="0">
                <a:latin typeface="Arial" pitchFamily="34" charset="0"/>
                <a:cs typeface="Arial" pitchFamily="34" charset="0"/>
              </a:rPr>
              <a:t>Including Additive and Dominance effects together in a NN.</a:t>
            </a:r>
            <a:endParaRPr lang="ca-ES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7" name="Text Box 16"/>
          <p:cNvSpPr txBox="1">
            <a:spLocks noChangeArrowheads="1"/>
          </p:cNvSpPr>
          <p:nvPr/>
        </p:nvSpPr>
        <p:spPr bwMode="auto">
          <a:xfrm>
            <a:off x="34925" y="2544763"/>
            <a:ext cx="14668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990033"/>
                </a:solidFill>
              </a:rPr>
              <a:t>Additive</a:t>
            </a:r>
            <a:r>
              <a:rPr lang="en-US" altLang="en-US" sz="1600">
                <a:solidFill>
                  <a:srgbClr val="000099"/>
                </a:solidFill>
              </a:rPr>
              <a:t> marker codes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99"/>
                </a:solidFill>
              </a:rPr>
              <a:t>(or relationships)</a:t>
            </a:r>
          </a:p>
        </p:txBody>
      </p:sp>
      <p:sp>
        <p:nvSpPr>
          <p:cNvPr id="58378" name="Text Box 17"/>
          <p:cNvSpPr txBox="1">
            <a:spLocks noChangeArrowheads="1"/>
          </p:cNvSpPr>
          <p:nvPr/>
        </p:nvSpPr>
        <p:spPr bwMode="auto">
          <a:xfrm>
            <a:off x="76200" y="4335463"/>
            <a:ext cx="16176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990033"/>
                </a:solidFill>
              </a:rPr>
              <a:t>Dominance</a:t>
            </a:r>
            <a:r>
              <a:rPr lang="en-US" altLang="en-US" sz="1600">
                <a:solidFill>
                  <a:srgbClr val="000099"/>
                </a:solidFill>
              </a:rPr>
              <a:t> marker codes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99"/>
                </a:solidFill>
              </a:rPr>
              <a:t>(or relationships)</a:t>
            </a:r>
          </a:p>
        </p:txBody>
      </p:sp>
      <p:sp>
        <p:nvSpPr>
          <p:cNvPr id="58379" name="Rectangle 1"/>
          <p:cNvSpPr>
            <a:spLocks noChangeArrowheads="1"/>
          </p:cNvSpPr>
          <p:nvPr/>
        </p:nvSpPr>
        <p:spPr bwMode="auto">
          <a:xfrm>
            <a:off x="184150" y="0"/>
            <a:ext cx="8807450" cy="762000"/>
          </a:xfrm>
          <a:prstGeom prst="rect">
            <a:avLst/>
          </a:prstGeom>
          <a:solidFill>
            <a:srgbClr val="99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0" dirty="0" smtClean="0">
                <a:solidFill>
                  <a:schemeClr val="bg1"/>
                </a:solidFill>
              </a:rPr>
              <a:t>NETWORK </a:t>
            </a:r>
            <a:r>
              <a:rPr lang="en-US" altLang="en-US" sz="2400" b="1" baseline="0" dirty="0">
                <a:solidFill>
                  <a:schemeClr val="bg1"/>
                </a:solidFill>
              </a:rPr>
              <a:t>DESIGN: THE POLI-PERCEPTRON (PPNN</a:t>
            </a:r>
            <a:r>
              <a:rPr lang="en-US" altLang="en-US" sz="2400" b="1" baseline="0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                           “</a:t>
            </a:r>
            <a:r>
              <a:rPr lang="en-US" altLang="en-US" sz="2400" b="1" dirty="0" err="1" smtClean="0">
                <a:solidFill>
                  <a:schemeClr val="bg1"/>
                </a:solidFill>
              </a:rPr>
              <a:t>Paulino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Perez Neural Net”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838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2" y="912813"/>
            <a:ext cx="6211888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0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66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RECENT CASE STUDIES</a:t>
            </a:r>
            <a:br>
              <a:rPr lang="en-US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RKHS</a:t>
            </a:r>
            <a:br>
              <a:rPr lang="en-US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(some excitement from plant breeding)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84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28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22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86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68" y="1890128"/>
            <a:ext cx="6392131" cy="3520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039" y="152400"/>
            <a:ext cx="76483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DOES MODEL AVERAGING HELP?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(in theory, MA expected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 to improve predictions)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648324"/>
            <a:ext cx="10287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18213" y="5597525"/>
            <a:ext cx="1296987" cy="10318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QuadreDeText 5"/>
          <p:cNvSpPr txBox="1">
            <a:spLocks noChangeArrowheads="1"/>
          </p:cNvSpPr>
          <p:nvPr/>
        </p:nvSpPr>
        <p:spPr bwMode="auto">
          <a:xfrm>
            <a:off x="6181725" y="5619690"/>
            <a:ext cx="2428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000" dirty="0">
                <a:latin typeface="Consolas" pitchFamily="49" charset="0"/>
              </a:rPr>
              <a:t>Line </a:t>
            </a:r>
            <a:r>
              <a:rPr lang="es-ES" altLang="en-US" sz="2000" dirty="0" smtClean="0">
                <a:latin typeface="Consolas" pitchFamily="49" charset="0"/>
              </a:rPr>
              <a:t>A</a:t>
            </a:r>
          </a:p>
        </p:txBody>
      </p:sp>
      <p:sp>
        <p:nvSpPr>
          <p:cNvPr id="8" name="QuadreDeText 22"/>
          <p:cNvSpPr txBox="1">
            <a:spLocks noChangeArrowheads="1"/>
          </p:cNvSpPr>
          <p:nvPr/>
        </p:nvSpPr>
        <p:spPr bwMode="auto">
          <a:xfrm>
            <a:off x="6157913" y="6019800"/>
            <a:ext cx="1919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itchFamily="49" charset="0"/>
              </a:rPr>
              <a:t>2,598 PB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nsolas" pitchFamily="49" charset="0"/>
              </a:rPr>
              <a:t>46,855 SNPs</a:t>
            </a:r>
          </a:p>
        </p:txBody>
      </p:sp>
    </p:spTree>
    <p:extLst>
      <p:ext uri="{BB962C8B-B14F-4D97-AF65-F5344CB8AC3E}">
        <p14:creationId xmlns:p14="http://schemas.microsoft.com/office/powerpoint/2010/main" val="2100374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02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092950" y="107950"/>
            <a:ext cx="1879600" cy="361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Arial" pitchFamily="34" charset="0"/>
              </a:rPr>
              <a:t>RKHS-KA-MA</a:t>
            </a:r>
          </a:p>
        </p:txBody>
      </p:sp>
      <p:cxnSp>
        <p:nvCxnSpPr>
          <p:cNvPr id="9" name="Connector recte 16"/>
          <p:cNvCxnSpPr/>
          <p:nvPr/>
        </p:nvCxnSpPr>
        <p:spPr>
          <a:xfrm>
            <a:off x="214313" y="1016000"/>
            <a:ext cx="8715375" cy="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A4268-B37B-4024-898C-3547908BF016}" type="slidenum">
              <a:rPr lang="ca-ES" sz="1200">
                <a:solidFill>
                  <a:schemeClr val="tx1">
                    <a:tint val="75000"/>
                  </a:schemeClr>
                </a:solidFill>
                <a:cs typeface="Arial" charset="0"/>
              </a:rPr>
              <a:pPr>
                <a:defRPr/>
              </a:pPr>
              <a:t>40</a:t>
            </a:fld>
            <a:endParaRPr lang="ca-ES" sz="1200">
              <a:solidFill>
                <a:schemeClr val="tx1">
                  <a:tint val="75000"/>
                </a:schemeClr>
              </a:solidFill>
              <a:cs typeface="Arial" charset="0"/>
            </a:endParaRPr>
          </a:p>
        </p:txBody>
      </p:sp>
      <p:sp>
        <p:nvSpPr>
          <p:cNvPr id="53253" name="5 Rectángulo"/>
          <p:cNvSpPr>
            <a:spLocks noChangeArrowheads="1"/>
          </p:cNvSpPr>
          <p:nvPr/>
        </p:nvSpPr>
        <p:spPr bwMode="auto">
          <a:xfrm>
            <a:off x="250825" y="549275"/>
            <a:ext cx="1830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n-US" sz="1800" b="1" dirty="0">
                <a:latin typeface="Consolas" pitchFamily="49" charset="0"/>
              </a:rPr>
              <a:t>Continued... </a:t>
            </a:r>
            <a:endParaRPr lang="ca-ES" altLang="en-US" sz="1800" dirty="0">
              <a:latin typeface="Consolas" pitchFamily="49" charset="0"/>
            </a:endParaRPr>
          </a:p>
        </p:txBody>
      </p:sp>
      <p:sp>
        <p:nvSpPr>
          <p:cNvPr id="53254" name="6 Rectángulo"/>
          <p:cNvSpPr>
            <a:spLocks noChangeArrowheads="1"/>
          </p:cNvSpPr>
          <p:nvPr/>
        </p:nvSpPr>
        <p:spPr bwMode="auto">
          <a:xfrm>
            <a:off x="179388" y="1093788"/>
            <a:ext cx="8496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-</a:t>
            </a:r>
            <a:r>
              <a:rPr lang="en-US" altLang="en-US" sz="1800" dirty="0"/>
              <a:t>50 random </a:t>
            </a:r>
            <a:r>
              <a:rPr lang="en-US" altLang="en-US" sz="1800" dirty="0" smtClean="0"/>
              <a:t>partitions: 90</a:t>
            </a:r>
            <a:r>
              <a:rPr lang="en-US" altLang="en-US" sz="1800" dirty="0"/>
              <a:t>% of observations in training and 10% in </a:t>
            </a:r>
            <a:r>
              <a:rPr lang="en-US" altLang="en-US" sz="1800" dirty="0" smtClean="0"/>
              <a:t>testing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-</a:t>
            </a:r>
            <a:r>
              <a:rPr lang="en-US" altLang="en-US" sz="1800" dirty="0"/>
              <a:t>Correlations between observed and predicted </a:t>
            </a:r>
            <a:r>
              <a:rPr lang="en-US" altLang="en-US" sz="1800" dirty="0" smtClean="0"/>
              <a:t>litter sizes</a:t>
            </a:r>
            <a:endParaRPr lang="es-ES" altLang="en-US" sz="1800" dirty="0"/>
          </a:p>
        </p:txBody>
      </p:sp>
      <p:sp>
        <p:nvSpPr>
          <p:cNvPr id="53255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/>
          </a:p>
        </p:txBody>
      </p:sp>
      <p:sp>
        <p:nvSpPr>
          <p:cNvPr id="53256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/>
          </a:p>
        </p:txBody>
      </p:sp>
      <p:sp>
        <p:nvSpPr>
          <p:cNvPr id="53257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/>
          </a:p>
        </p:txBody>
      </p:sp>
      <p:sp>
        <p:nvSpPr>
          <p:cNvPr id="53258" name="Rectangle 7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/>
          </a:p>
        </p:txBody>
      </p:sp>
      <p:sp>
        <p:nvSpPr>
          <p:cNvPr id="53259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1800"/>
          </a:p>
        </p:txBody>
      </p:sp>
      <p:sp>
        <p:nvSpPr>
          <p:cNvPr id="53260" name="15 Rectángulo"/>
          <p:cNvSpPr>
            <a:spLocks noChangeArrowheads="1"/>
          </p:cNvSpPr>
          <p:nvPr/>
        </p:nvSpPr>
        <p:spPr bwMode="auto">
          <a:xfrm>
            <a:off x="685800" y="5764213"/>
            <a:ext cx="7775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n-US" sz="1800" dirty="0" smtClean="0"/>
              <a:t>Distribution </a:t>
            </a:r>
            <a:r>
              <a:rPr lang="ca-ES" altLang="en-US" sz="1800" dirty="0"/>
              <a:t>of correlations between observed and predicted phenotypes. </a:t>
            </a:r>
            <a:r>
              <a:rPr lang="en-US" altLang="en-US" sz="1800" dirty="0"/>
              <a:t> </a:t>
            </a:r>
            <a:endParaRPr lang="es-ES" altLang="en-US" sz="1800" dirty="0"/>
          </a:p>
        </p:txBody>
      </p:sp>
      <p:pic>
        <p:nvPicPr>
          <p:cNvPr id="53261" name="Picture 9" descr="C:\Users\UW\Application Data\SSH\temp\boxplot_cor_kernelAve_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4274" r="9615" b="8109"/>
          <a:stretch>
            <a:fillRect/>
          </a:stretch>
        </p:blipFill>
        <p:spPr bwMode="auto">
          <a:xfrm>
            <a:off x="1143000" y="2105025"/>
            <a:ext cx="4359275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420813" y="6464300"/>
            <a:ext cx="69858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990033"/>
                </a:solidFill>
              </a:rPr>
              <a:t>MULTI-KERNEL </a:t>
            </a:r>
            <a:r>
              <a:rPr lang="en-US" altLang="en-US" sz="1600" b="1" dirty="0">
                <a:solidFill>
                  <a:srgbClr val="990033"/>
                </a:solidFill>
              </a:rPr>
              <a:t>PREDICTIONS NOT WORSE THAN BMA; NOISY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0" y="2743200"/>
            <a:ext cx="3326552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1-3   Single kernel</a:t>
            </a:r>
          </a:p>
          <a:p>
            <a:pPr>
              <a:defRPr/>
            </a:pPr>
            <a:r>
              <a:rPr lang="en-US" dirty="0" smtClean="0"/>
              <a:t>4-7  “multi-kernel”</a:t>
            </a:r>
            <a:endParaRPr lang="en-US" dirty="0"/>
          </a:p>
          <a:p>
            <a:pPr marL="342900" indent="-342900">
              <a:buFontTx/>
              <a:buAutoNum type="arabicPlain" startAt="8"/>
              <a:defRPr/>
            </a:pPr>
            <a:r>
              <a:rPr lang="en-US" dirty="0" smtClean="0"/>
              <a:t>   Model </a:t>
            </a:r>
            <a:r>
              <a:rPr lang="en-US" dirty="0"/>
              <a:t>averaging</a:t>
            </a:r>
          </a:p>
          <a:p>
            <a:pPr>
              <a:defRPr/>
            </a:pPr>
            <a:r>
              <a:rPr lang="en-US" dirty="0"/>
              <a:t>8*   </a:t>
            </a:r>
            <a:r>
              <a:rPr lang="en-US" dirty="0" smtClean="0"/>
              <a:t>  Averaging </a:t>
            </a:r>
            <a:r>
              <a:rPr lang="en-US" dirty="0"/>
              <a:t>using</a:t>
            </a:r>
          </a:p>
          <a:p>
            <a:pPr>
              <a:defRPr/>
            </a:pPr>
            <a:r>
              <a:rPr lang="en-US" dirty="0"/>
              <a:t>      </a:t>
            </a:r>
            <a:r>
              <a:rPr lang="en-US" dirty="0" smtClean="0"/>
              <a:t>  PMSE </a:t>
            </a:r>
            <a:r>
              <a:rPr lang="en-US" dirty="0"/>
              <a:t>in a validation set,</a:t>
            </a:r>
          </a:p>
          <a:p>
            <a:pPr>
              <a:defRPr/>
            </a:pPr>
            <a:r>
              <a:rPr lang="en-US" dirty="0"/>
              <a:t>      </a:t>
            </a:r>
            <a:r>
              <a:rPr lang="en-US" dirty="0" smtClean="0"/>
              <a:t>  </a:t>
            </a:r>
            <a:r>
              <a:rPr lang="en-US" dirty="0"/>
              <a:t>followed by testing</a:t>
            </a:r>
          </a:p>
          <a:p>
            <a:pPr>
              <a:defRPr/>
            </a:pPr>
            <a:r>
              <a:rPr lang="en-US" dirty="0"/>
              <a:t>9   </a:t>
            </a:r>
            <a:r>
              <a:rPr lang="en-US" dirty="0" smtClean="0"/>
              <a:t>   </a:t>
            </a:r>
            <a:r>
              <a:rPr lang="en-US" dirty="0"/>
              <a:t>BMA</a:t>
            </a:r>
          </a:p>
        </p:txBody>
      </p:sp>
    </p:spTree>
    <p:extLst>
      <p:ext uri="{BB962C8B-B14F-4D97-AF65-F5344CB8AC3E}">
        <p14:creationId xmlns:p14="http://schemas.microsoft.com/office/powerpoint/2010/main" val="581248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24138E-D9E9-4C26-B029-764C0C0F1C2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3529013" y="76200"/>
            <a:ext cx="2346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MULTI-OMICS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3686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96" y="702281"/>
            <a:ext cx="533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96" y="3507518"/>
            <a:ext cx="546405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8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81001"/>
            <a:ext cx="7231579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007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9087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RKHS FOR GENOTYPE X ENVIRONMENT INTERACTION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8" y="2176200"/>
            <a:ext cx="8970804" cy="46056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848101">
            <a:off x="2133204" y="2066664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087368" y="1981200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220968" y="1993392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85144"/>
            <a:ext cx="3886200" cy="1271277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" y="605908"/>
            <a:ext cx="2538245" cy="133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 rot="16200000">
            <a:off x="3066288" y="737332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8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METHODS COMING…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6934200" cy="1752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The return of the neural networks…</a:t>
            </a:r>
            <a:endParaRPr lang="en-US" sz="40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853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Deep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06" y="-76200"/>
            <a:ext cx="5730238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eep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65722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0"/>
            <a:ext cx="6427426" cy="3530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79" y="4038600"/>
            <a:ext cx="5959621" cy="231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6412468"/>
            <a:ext cx="674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RESULTS: NO CONCLUSIVE EVIDENCE OF SUPERIORITY OF NN or DNN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4648200"/>
            <a:ext cx="2371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6 PUBLICLY AVAILABLE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          DATA SETS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81000"/>
            <a:ext cx="37723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McDowell (2016) “Genomic selection with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          Deep Neural Networks”.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       MS Thesis, Iowa State University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                  [Bill Beavis, advisor]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37493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223" y="76200"/>
            <a:ext cx="4061977" cy="2554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30863"/>
            <a:ext cx="7698328" cy="3410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498" y="6172200"/>
            <a:ext cx="620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RESULTS: NO CONVINCING EVIDENCE OF SUPERIORITY OF  DBN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1" y="7012"/>
            <a:ext cx="8952616" cy="224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" y="2438400"/>
            <a:ext cx="9128909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4038600"/>
            <a:ext cx="1524000" cy="2438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1800" y="4038600"/>
            <a:ext cx="1524000" cy="2438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u="sng" smtClean="0">
                <a:solidFill>
                  <a:srgbClr val="A50021"/>
                </a:solidFill>
              </a:rPr>
              <a:t>Proposition 2</a:t>
            </a:r>
            <a:br>
              <a:rPr lang="en-US" sz="4000" b="1" u="sng" smtClean="0">
                <a:solidFill>
                  <a:srgbClr val="A50021"/>
                </a:solidFill>
              </a:rPr>
            </a:br>
            <a:r>
              <a:rPr lang="en-US" sz="4000" b="1" u="sng" smtClean="0">
                <a:solidFill>
                  <a:srgbClr val="A50021"/>
                </a:solidFill>
              </a:rPr>
              <a:t/>
            </a:r>
            <a:br>
              <a:rPr lang="en-US" sz="4000" b="1" u="sng" smtClean="0">
                <a:solidFill>
                  <a:srgbClr val="A50021"/>
                </a:solidFill>
              </a:rPr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>
                <a:solidFill>
                  <a:schemeClr val="accent2"/>
                </a:solidFill>
              </a:rPr>
              <a:t>It must be true that epistasis</a:t>
            </a:r>
            <a:br>
              <a:rPr lang="en-US" sz="4000" smtClean="0">
                <a:solidFill>
                  <a:schemeClr val="accent2"/>
                </a:solidFill>
              </a:rPr>
            </a:br>
            <a:r>
              <a:rPr lang="en-US" sz="4000" smtClean="0">
                <a:solidFill>
                  <a:schemeClr val="accent2"/>
                </a:solidFill>
              </a:rPr>
              <a:t>is pervasive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84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Conclusions</a:t>
            </a:r>
            <a:endParaRPr lang="en-US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Animal breeders have taken up statistical ideas rapidly. CRH instrumental and pioneering</a:t>
            </a:r>
          </a:p>
          <a:p>
            <a:endParaRPr lang="en-US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Breeders also contributed to statistics as well: BLUP, REML, Bayesian modeling, Bayesian linear regression, genome-enabled prediction…</a:t>
            </a:r>
          </a:p>
          <a:p>
            <a:endParaRPr lang="en-US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More Conclusions 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22438"/>
            <a:ext cx="9144000" cy="4525962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41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sz="2400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794570"/>
            <a:ext cx="891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Challenges to parametric methods posed by genomic, environmental, robotic 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information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Future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: analytical shift? Semi-parametric and “machine learning” type techniques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Quantitative genetics theory will continue guiding</a:t>
            </a:r>
          </a:p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   animal and plant breeding programs, but it is not 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</a:t>
            </a:r>
          </a:p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suited for explanation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of complex traits </a:t>
            </a:r>
          </a:p>
          <a:p>
            <a:pPr>
              <a:defRPr/>
            </a:pPr>
            <a:r>
              <a:rPr lang="en-US" sz="2800" dirty="0">
                <a:solidFill>
                  <a:schemeClr val="accent2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651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28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u="sng" smtClean="0">
                <a:solidFill>
                  <a:srgbClr val="A50021"/>
                </a:solidFill>
              </a:rPr>
              <a:t>Proposition 3</a:t>
            </a:r>
            <a:br>
              <a:rPr lang="en-US" sz="4000" b="1" u="sng" smtClean="0">
                <a:solidFill>
                  <a:srgbClr val="A50021"/>
                </a:solidFill>
              </a:rPr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>
                <a:solidFill>
                  <a:schemeClr val="accent2"/>
                </a:solidFill>
              </a:rPr>
              <a:t>A phenotype must be the result</a:t>
            </a:r>
            <a:br>
              <a:rPr lang="en-US" sz="4000" smtClean="0">
                <a:solidFill>
                  <a:schemeClr val="accent2"/>
                </a:solidFill>
              </a:rPr>
            </a:br>
            <a:r>
              <a:rPr lang="en-US" sz="4000" smtClean="0">
                <a:solidFill>
                  <a:schemeClr val="accent2"/>
                </a:solidFill>
              </a:rPr>
              <a:t>of a system involving epistasis and non-linearities of all sorts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0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4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A50021"/>
                </a:solidFill>
              </a:rPr>
              <a:t>Coping with complexity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30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6.6|17.6|12.2|11.8|11.2|1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0.4|12.5|6.4|10.3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40.4|2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|22.6|3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6.8|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4|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1092</Words>
  <Application>Microsoft Office PowerPoint</Application>
  <PresentationFormat>On-screen Show (4:3)</PresentationFormat>
  <Paragraphs>254</Paragraphs>
  <Slides>51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Cambria Math</vt:lpstr>
      <vt:lpstr>Comic Sans MS</vt:lpstr>
      <vt:lpstr>Consolas</vt:lpstr>
      <vt:lpstr>Helvetica Neue</vt:lpstr>
      <vt:lpstr>Times New Roman</vt:lpstr>
      <vt:lpstr>Wingdings</vt:lpstr>
      <vt:lpstr>Office Theme</vt:lpstr>
      <vt:lpstr>Ecuación</vt:lpstr>
      <vt:lpstr>PowerPoint Presentation</vt:lpstr>
      <vt:lpstr>PowerPoint Presentation</vt:lpstr>
      <vt:lpstr>Proposition 1  It must be true that quantitative traits are “complex”, in any sense of the word. Why?</vt:lpstr>
      <vt:lpstr>PowerPoint Presentation</vt:lpstr>
      <vt:lpstr>Proposition 2   It must be true that epistasis is pervasive</vt:lpstr>
      <vt:lpstr>PowerPoint Presentation</vt:lpstr>
      <vt:lpstr>Proposition 3  A phenotype must be the result of a system involving epistasis and non-linearities of all sorts</vt:lpstr>
      <vt:lpstr>PowerPoint Presentation</vt:lpstr>
      <vt:lpstr>Coping with complexity</vt:lpstr>
      <vt:lpstr>PowerPoint Presentation</vt:lpstr>
      <vt:lpstr>PowerPoint Presentation</vt:lpstr>
      <vt:lpstr>ABSTRACTION PARADIGM 2</vt:lpstr>
      <vt:lpstr>    BLUP=Exactly like the Holy Roman Empire (Gelman)        </vt:lpstr>
      <vt:lpstr>PowerPoint Presentation</vt:lpstr>
      <vt:lpstr>PowerPoint Presentation</vt:lpstr>
      <vt:lpstr>BAYESIAN INFERENCE AND THE NEO-BAYES-LAPLACE REVOLUTION (James-Stein, Lindley, Box, Zellner…)</vt:lpstr>
      <vt:lpstr>PowerPoint Presentation</vt:lpstr>
      <vt:lpstr>PowerPoint Presentation</vt:lpstr>
      <vt:lpstr>THE GENOMIC ERA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era of machine learning and artificial intelligence  (largely non-parametric)</vt:lpstr>
      <vt:lpstr>PowerPoint Presentation</vt:lpstr>
      <vt:lpstr>ANIMAL+ PLANT BREEDERS WERE ALREADY DOING MACHINE LEARNING!</vt:lpstr>
      <vt:lpstr>PowerPoint Presentation</vt:lpstr>
      <vt:lpstr>PowerPoint Presentation</vt:lpstr>
      <vt:lpstr>PowerPoint Presentation</vt:lpstr>
      <vt:lpstr>PowerPoint Presentation</vt:lpstr>
      <vt:lpstr>SOME RECENT CASE STUDIES WITH RKHS (some excitement from plant breeding)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METHODS COMING…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More Conclusions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Gianola</dc:creator>
  <cp:lastModifiedBy>Daniel</cp:lastModifiedBy>
  <cp:revision>52</cp:revision>
  <dcterms:created xsi:type="dcterms:W3CDTF">2014-10-20T12:58:12Z</dcterms:created>
  <dcterms:modified xsi:type="dcterms:W3CDTF">2018-05-07T18:11:59Z</dcterms:modified>
</cp:coreProperties>
</file>