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65" r:id="rId2"/>
    <p:sldId id="289" r:id="rId3"/>
    <p:sldId id="266" r:id="rId4"/>
    <p:sldId id="267" r:id="rId5"/>
    <p:sldId id="290" r:id="rId6"/>
    <p:sldId id="269" r:id="rId7"/>
    <p:sldId id="271" r:id="rId8"/>
    <p:sldId id="272" r:id="rId9"/>
    <p:sldId id="273" r:id="rId10"/>
    <p:sldId id="274" r:id="rId11"/>
    <p:sldId id="275" r:id="rId12"/>
    <p:sldId id="276" r:id="rId13"/>
    <p:sldId id="279" r:id="rId14"/>
    <p:sldId id="277" r:id="rId15"/>
    <p:sldId id="280" r:id="rId16"/>
    <p:sldId id="281" r:id="rId17"/>
    <p:sldId id="295" r:id="rId18"/>
    <p:sldId id="283" r:id="rId19"/>
    <p:sldId id="278" r:id="rId20"/>
    <p:sldId id="284" r:id="rId21"/>
    <p:sldId id="285" r:id="rId22"/>
    <p:sldId id="296" r:id="rId23"/>
    <p:sldId id="286" r:id="rId24"/>
    <p:sldId id="28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635C"/>
    <a:srgbClr val="019ADE"/>
    <a:srgbClr val="00B4CB"/>
    <a:srgbClr val="00569B"/>
    <a:srgbClr val="E5952C"/>
    <a:srgbClr val="008FC9"/>
    <a:srgbClr val="005273"/>
    <a:srgbClr val="77B6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56"/>
    <p:restoredTop sz="95439"/>
  </p:normalViewPr>
  <p:slideViewPr>
    <p:cSldViewPr snapToGrid="0" snapToObjects="1">
      <p:cViewPr varScale="1">
        <p:scale>
          <a:sx n="69" d="100"/>
          <a:sy n="69" d="100"/>
        </p:scale>
        <p:origin x="426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9329A9-871E-FA43-87A2-13B50F95A0AD}" type="datetimeFigureOut">
              <a:t>5/14/2018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AE3BC6-91F7-A04E-8E80-6B173A890D9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594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E3BC6-91F7-A04E-8E80-6B173A890D97}" type="slidenum"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210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E3BC6-91F7-A04E-8E80-6B173A890D97}" type="slidenum"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975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E3BC6-91F7-A04E-8E80-6B173A890D97}" type="slidenum"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130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E3BC6-91F7-A04E-8E80-6B173A890D97}" type="slidenum"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767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E3BC6-91F7-A04E-8E80-6B173A890D97}" type="slidenum"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14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E3BC6-91F7-A04E-8E80-6B173A890D97}" type="slidenum"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851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E3BC6-91F7-A04E-8E80-6B173A890D97}" type="slidenum"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52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E3BC6-91F7-A04E-8E80-6B173A890D97}" type="slidenum"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632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164976"/>
            <a:ext cx="9144000" cy="1170175"/>
          </a:xfrm>
        </p:spPr>
        <p:txBody>
          <a:bodyPr anchor="b">
            <a:normAutofit/>
          </a:bodyPr>
          <a:lstStyle>
            <a:lvl1pPr algn="ctr">
              <a:defRPr sz="5000" b="1" i="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319651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4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2077118" cy="172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54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1973E-2AC4-9E45-A3E4-51FD53CB5F2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94" t="14561" r="2263" b="36491"/>
          <a:stretch/>
        </p:blipFill>
        <p:spPr>
          <a:xfrm>
            <a:off x="8020371" y="2495391"/>
            <a:ext cx="2692331" cy="23449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71593" y="2871843"/>
            <a:ext cx="7666891" cy="912757"/>
          </a:xfrm>
        </p:spPr>
        <p:txBody>
          <a:bodyPr>
            <a:normAutofit/>
          </a:bodyPr>
          <a:lstStyle>
            <a:lvl1pPr>
              <a:defRPr sz="5000" baseline="0">
                <a:solidFill>
                  <a:srgbClr val="62635C"/>
                </a:solidFill>
              </a:defRPr>
            </a:lvl1pPr>
          </a:lstStyle>
          <a:p>
            <a:r>
              <a:rPr lang="en-US" dirty="0" smtClean="0"/>
              <a:t>Contact Name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3860800"/>
            <a:ext cx="7667625" cy="4953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0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Occupation title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1370859" y="4359631"/>
            <a:ext cx="7667625" cy="37212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aseline="0">
                <a:solidFill>
                  <a:srgbClr val="008FC9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 err="1" smtClean="0"/>
              <a:t>name@tennis.com.au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531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1828800"/>
            <a:ext cx="10515600" cy="62933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563587"/>
            <a:ext cx="5181600" cy="361337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563587"/>
            <a:ext cx="5181600" cy="36133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1973E-2AC4-9E45-A3E4-51FD53CB5F2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1452787" y="326573"/>
            <a:ext cx="5029656" cy="735013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600" b="1" i="0" cap="all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3000" b="1" i="0" cap="all" baseline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3000" b="1" i="0" cap="all" baseline="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3000" b="1" i="0" cap="all" baseline="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3000" b="1" i="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934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1828800"/>
            <a:ext cx="10515600" cy="6962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2383970"/>
            <a:ext cx="5157787" cy="62729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3006725"/>
            <a:ext cx="5157787" cy="318293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2383970"/>
            <a:ext cx="5183188" cy="62729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06725"/>
            <a:ext cx="5183188" cy="318293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1973E-2AC4-9E45-A3E4-51FD53CB5F2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1452787" y="326573"/>
            <a:ext cx="5029656" cy="735013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600" b="1" i="0" cap="all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3000" b="1" i="0" cap="all" baseline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3000" b="1" i="0" cap="all" baseline="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3000" b="1" i="0" cap="all" baseline="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3000" b="1" i="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2908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1828800"/>
            <a:ext cx="3932237" cy="150495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828800"/>
            <a:ext cx="6172200" cy="4032250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400" baseline="0"/>
            </a:lvl2pPr>
            <a:lvl3pPr>
              <a:defRPr sz="2400" baseline="0"/>
            </a:lvl3pPr>
            <a:lvl4pPr>
              <a:defRPr sz="2400" baseline="0"/>
            </a:lvl4pPr>
            <a:lvl5pPr>
              <a:defRPr sz="2400" baseline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3333750"/>
            <a:ext cx="3932237" cy="2527300"/>
          </a:xfrm>
        </p:spPr>
        <p:txBody>
          <a:bodyPr>
            <a:normAutofit/>
          </a:bodyPr>
          <a:lstStyle>
            <a:lvl1pPr marL="0" indent="0">
              <a:buNone/>
              <a:defRPr sz="24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1973E-2AC4-9E45-A3E4-51FD53CB5F2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1452787" y="326573"/>
            <a:ext cx="5029656" cy="735013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600" b="1" i="0" cap="all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3000" b="1" i="0" cap="all" baseline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3000" b="1" i="0" cap="all" baseline="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3000" b="1" i="0" cap="all" baseline="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3000" b="1" i="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52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2960" y="1828800"/>
            <a:ext cx="10515600" cy="537882"/>
          </a:xfrm>
        </p:spPr>
        <p:txBody>
          <a:bodyPr>
            <a:normAutofit/>
          </a:bodyPr>
          <a:lstStyle>
            <a:lvl1pPr>
              <a:defRPr sz="3000" b="1" i="0" baseline="0">
                <a:solidFill>
                  <a:srgbClr val="019ADE"/>
                </a:solidFill>
              </a:defRPr>
            </a:lvl1pPr>
          </a:lstStyle>
          <a:p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22960" y="2377440"/>
            <a:ext cx="10515600" cy="3413443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baseline="0">
                <a:solidFill>
                  <a:srgbClr val="62635C"/>
                </a:solidFill>
              </a:defRPr>
            </a:lvl1pPr>
            <a:lvl2pPr marL="457200" indent="0">
              <a:lnSpc>
                <a:spcPct val="100000"/>
              </a:lnSpc>
              <a:buFontTx/>
              <a:buNone/>
              <a:defRPr baseline="0">
                <a:solidFill>
                  <a:srgbClr val="62635C"/>
                </a:solidFill>
              </a:defRPr>
            </a:lvl2pPr>
            <a:lvl3pPr marL="914400" indent="0">
              <a:lnSpc>
                <a:spcPct val="100000"/>
              </a:lnSpc>
              <a:buFontTx/>
              <a:buNone/>
              <a:defRPr baseline="0">
                <a:solidFill>
                  <a:srgbClr val="62635C"/>
                </a:solidFill>
              </a:defRPr>
            </a:lvl3pPr>
            <a:lvl4pPr marL="1371600" indent="0">
              <a:lnSpc>
                <a:spcPct val="100000"/>
              </a:lnSpc>
              <a:buFontTx/>
              <a:buNone/>
              <a:defRPr baseline="0">
                <a:solidFill>
                  <a:srgbClr val="62635C"/>
                </a:solidFill>
              </a:defRPr>
            </a:lvl4pPr>
            <a:lvl5pPr marL="1828800" indent="0">
              <a:lnSpc>
                <a:spcPct val="100000"/>
              </a:lnSpc>
              <a:buFontTx/>
              <a:buNone/>
              <a:defRPr baseline="0">
                <a:solidFill>
                  <a:srgbClr val="62635C"/>
                </a:solidFill>
              </a:defRPr>
            </a:lvl5pPr>
          </a:lstStyle>
          <a:p>
            <a:pPr lvl="0"/>
            <a:r>
              <a:rPr lang="en-US" dirty="0" smtClean="0"/>
              <a:t>Paragraph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1973E-2AC4-9E45-A3E4-51FD53CB5F2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1452787" y="326573"/>
            <a:ext cx="5029656" cy="735013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600" b="1" i="0" cap="all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3000" b="1" i="0" cap="all" baseline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3000" b="1" i="0" cap="all" baseline="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3000" b="1" i="0" cap="all" baseline="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3000" b="1" i="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594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 poi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2960" y="1828800"/>
            <a:ext cx="10515600" cy="537882"/>
          </a:xfrm>
        </p:spPr>
        <p:txBody>
          <a:bodyPr>
            <a:normAutofit/>
          </a:bodyPr>
          <a:lstStyle>
            <a:lvl1pPr>
              <a:defRPr sz="3000" b="1" i="0" baseline="0">
                <a:solidFill>
                  <a:srgbClr val="019ADE"/>
                </a:solidFill>
              </a:defRPr>
            </a:lvl1pPr>
          </a:lstStyle>
          <a:p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22960" y="2377440"/>
            <a:ext cx="10515600" cy="3413443"/>
          </a:xfrm>
        </p:spPr>
        <p:txBody>
          <a:bodyPr/>
          <a:lstStyle>
            <a:lvl1pPr marL="342900" indent="-342900">
              <a:lnSpc>
                <a:spcPct val="100000"/>
              </a:lnSpc>
              <a:spcAft>
                <a:spcPts val="1500"/>
              </a:spcAft>
              <a:buFont typeface="Arial" charset="0"/>
              <a:buChar char="•"/>
              <a:defRPr baseline="0">
                <a:solidFill>
                  <a:srgbClr val="62635C"/>
                </a:solidFill>
              </a:defRPr>
            </a:lvl1pPr>
            <a:lvl2pPr marL="800100" indent="-342900">
              <a:lnSpc>
                <a:spcPct val="100000"/>
              </a:lnSpc>
              <a:spcAft>
                <a:spcPts val="1500"/>
              </a:spcAft>
              <a:buFont typeface="Arial" charset="0"/>
              <a:buChar char="•"/>
              <a:defRPr baseline="0">
                <a:solidFill>
                  <a:srgbClr val="62635C"/>
                </a:solidFill>
              </a:defRPr>
            </a:lvl2pPr>
            <a:lvl3pPr marL="1257300" indent="-342900">
              <a:lnSpc>
                <a:spcPct val="100000"/>
              </a:lnSpc>
              <a:spcAft>
                <a:spcPts val="1500"/>
              </a:spcAft>
              <a:buFont typeface="Arial" charset="0"/>
              <a:buChar char="•"/>
              <a:defRPr baseline="0">
                <a:solidFill>
                  <a:srgbClr val="62635C"/>
                </a:solidFill>
              </a:defRPr>
            </a:lvl3pPr>
            <a:lvl4pPr marL="1714500" indent="-342900">
              <a:lnSpc>
                <a:spcPct val="100000"/>
              </a:lnSpc>
              <a:spcAft>
                <a:spcPts val="1500"/>
              </a:spcAft>
              <a:buFont typeface="Arial" charset="0"/>
              <a:buChar char="•"/>
              <a:defRPr baseline="0">
                <a:solidFill>
                  <a:srgbClr val="62635C"/>
                </a:solidFill>
              </a:defRPr>
            </a:lvl4pPr>
            <a:lvl5pPr marL="2171700" indent="-342900">
              <a:lnSpc>
                <a:spcPct val="100000"/>
              </a:lnSpc>
              <a:spcAft>
                <a:spcPts val="1500"/>
              </a:spcAft>
              <a:buFont typeface="Arial" charset="0"/>
              <a:buChar char="•"/>
              <a:defRPr baseline="0">
                <a:solidFill>
                  <a:srgbClr val="62635C"/>
                </a:solidFill>
              </a:defRPr>
            </a:lvl5pPr>
          </a:lstStyle>
          <a:p>
            <a:pPr lvl="0"/>
            <a:r>
              <a:rPr lang="en-US" dirty="0" smtClean="0"/>
              <a:t>Paragraph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1973E-2AC4-9E45-A3E4-51FD53CB5F2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1452787" y="326573"/>
            <a:ext cx="5029656" cy="735013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600" b="1" i="0" cap="all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3000" b="1" i="0" cap="all" baseline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3000" b="1" i="0" cap="all" baseline="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3000" b="1" i="0" cap="all" baseline="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3000" b="1" i="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982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Bullet poi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2960" y="1828800"/>
            <a:ext cx="10515600" cy="537882"/>
          </a:xfrm>
        </p:spPr>
        <p:txBody>
          <a:bodyPr>
            <a:normAutofit/>
          </a:bodyPr>
          <a:lstStyle>
            <a:lvl1pPr>
              <a:defRPr sz="3000" b="1" i="0" baseline="0">
                <a:solidFill>
                  <a:srgbClr val="019ADE"/>
                </a:solidFill>
              </a:defRPr>
            </a:lvl1pPr>
          </a:lstStyle>
          <a:p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22960" y="2377440"/>
            <a:ext cx="10515600" cy="1197033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aseline="0">
                <a:solidFill>
                  <a:srgbClr val="62635C"/>
                </a:solidFill>
              </a:defRPr>
            </a:lvl1pPr>
            <a:lvl2pPr marL="457200" indent="0">
              <a:lnSpc>
                <a:spcPct val="100000"/>
              </a:lnSpc>
              <a:buFontTx/>
              <a:buNone/>
              <a:defRPr baseline="0">
                <a:solidFill>
                  <a:srgbClr val="62635C"/>
                </a:solidFill>
              </a:defRPr>
            </a:lvl2pPr>
            <a:lvl3pPr marL="914400" indent="0">
              <a:lnSpc>
                <a:spcPct val="100000"/>
              </a:lnSpc>
              <a:buFontTx/>
              <a:buNone/>
              <a:defRPr baseline="0">
                <a:solidFill>
                  <a:srgbClr val="62635C"/>
                </a:solidFill>
              </a:defRPr>
            </a:lvl3pPr>
            <a:lvl4pPr marL="1371600" indent="0">
              <a:lnSpc>
                <a:spcPct val="100000"/>
              </a:lnSpc>
              <a:buFontTx/>
              <a:buNone/>
              <a:defRPr baseline="0">
                <a:solidFill>
                  <a:srgbClr val="62635C"/>
                </a:solidFill>
              </a:defRPr>
            </a:lvl4pPr>
            <a:lvl5pPr marL="1828800" indent="0">
              <a:lnSpc>
                <a:spcPct val="100000"/>
              </a:lnSpc>
              <a:buFontTx/>
              <a:buNone/>
              <a:defRPr baseline="0">
                <a:solidFill>
                  <a:srgbClr val="62635C"/>
                </a:solidFill>
              </a:defRPr>
            </a:lvl5pPr>
          </a:lstStyle>
          <a:p>
            <a:pPr lvl="0"/>
            <a:r>
              <a:rPr lang="en-US" dirty="0" smtClean="0"/>
              <a:t>Paragraph body copy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1973E-2AC4-9E45-A3E4-51FD53CB5F2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1452787" y="326573"/>
            <a:ext cx="5029656" cy="735013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600" b="1" i="0" cap="all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3000" b="1" i="0" cap="all" baseline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3000" b="1" i="0" cap="all" baseline="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3000" b="1" i="0" cap="all" baseline="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3000" b="1" i="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Master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822325" y="3585231"/>
            <a:ext cx="10531475" cy="2566187"/>
          </a:xfrm>
        </p:spPr>
        <p:txBody>
          <a:bodyPr/>
          <a:lstStyle>
            <a:lvl1pPr>
              <a:lnSpc>
                <a:spcPct val="100000"/>
              </a:lnSpc>
              <a:spcAft>
                <a:spcPts val="1500"/>
              </a:spcAft>
              <a:defRPr/>
            </a:lvl1pPr>
            <a:lvl2pPr>
              <a:lnSpc>
                <a:spcPct val="100000"/>
              </a:lnSpc>
              <a:spcAft>
                <a:spcPts val="1500"/>
              </a:spcAft>
              <a:defRPr/>
            </a:lvl2pPr>
            <a:lvl3pPr>
              <a:lnSpc>
                <a:spcPct val="100000"/>
              </a:lnSpc>
              <a:spcAft>
                <a:spcPts val="1500"/>
              </a:spcAft>
              <a:defRPr/>
            </a:lvl3pPr>
            <a:lvl4pPr>
              <a:lnSpc>
                <a:spcPct val="100000"/>
              </a:lnSpc>
              <a:spcAft>
                <a:spcPts val="1500"/>
              </a:spcAft>
              <a:defRPr/>
            </a:lvl4pPr>
            <a:lvl5pPr>
              <a:lnSpc>
                <a:spcPct val="100000"/>
              </a:lnSpc>
              <a:spcAft>
                <a:spcPts val="1500"/>
              </a:spcAft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784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icture with Heading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933950" y="1695450"/>
            <a:ext cx="7029450" cy="46609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1973E-2AC4-9E45-A3E4-51FD53CB5F2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22960" y="1828800"/>
            <a:ext cx="3932237" cy="150495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3333750"/>
            <a:ext cx="3932237" cy="25273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1452787" y="326573"/>
            <a:ext cx="5029656" cy="735013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600" b="1" i="0" cap="all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3000" b="1" i="0" cap="all" baseline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3000" b="1" i="0" cap="all" baseline="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3000" b="1" i="0" cap="all" baseline="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3000" b="1" i="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3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icture with Heading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3400" y="1691640"/>
            <a:ext cx="7206932" cy="46609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1973E-2AC4-9E45-A3E4-51FD53CB5F2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757160" y="1828800"/>
            <a:ext cx="3932237" cy="150495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7754938" y="3333750"/>
            <a:ext cx="3932237" cy="25273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1452787" y="326573"/>
            <a:ext cx="5029656" cy="735013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600" b="1" i="0" cap="all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3000" b="1" i="0" cap="all" baseline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3000" b="1" i="0" cap="all" baseline="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3000" b="1" i="0" cap="all" baseline="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3000" b="1" i="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44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1828800"/>
            <a:ext cx="10515600" cy="62933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1973E-2AC4-9E45-A3E4-51FD53CB5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55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1973E-2AC4-9E45-A3E4-51FD53CB5F2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1452787" y="326573"/>
            <a:ext cx="5029656" cy="735013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600" b="1" i="0" cap="all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3000" b="1" i="0" cap="all" baseline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3000" b="1" i="0" cap="all" baseline="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3000" b="1" i="0" cap="all" baseline="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3000" b="1" i="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789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1973E-2AC4-9E45-A3E4-51FD53CB5F2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164976"/>
            <a:ext cx="9144000" cy="1170175"/>
          </a:xfrm>
        </p:spPr>
        <p:txBody>
          <a:bodyPr anchor="b">
            <a:normAutofit/>
          </a:bodyPr>
          <a:lstStyle>
            <a:lvl1pPr algn="ctr">
              <a:defRPr sz="5000" b="1" i="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319651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4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2077118" cy="172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722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1645920"/>
            <a:ext cx="10515600" cy="629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2194560"/>
            <a:ext cx="10515600" cy="393994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1973E-2AC4-9E45-A3E4-51FD53CB5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169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61" r:id="rId4"/>
    <p:sldLayoutId id="2147483657" r:id="rId5"/>
    <p:sldLayoutId id="2147483660" r:id="rId6"/>
    <p:sldLayoutId id="2147483654" r:id="rId7"/>
    <p:sldLayoutId id="2147483655" r:id="rId8"/>
    <p:sldLayoutId id="2147483651" r:id="rId9"/>
    <p:sldLayoutId id="2147483663" r:id="rId10"/>
    <p:sldLayoutId id="2147483652" r:id="rId11"/>
    <p:sldLayoutId id="2147483653" r:id="rId12"/>
    <p:sldLayoutId id="214748365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 baseline="0">
          <a:solidFill>
            <a:srgbClr val="019ADE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400" kern="1200" baseline="0">
          <a:solidFill>
            <a:srgbClr val="62635C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 baseline="0">
          <a:solidFill>
            <a:srgbClr val="62635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 baseline="0">
          <a:solidFill>
            <a:srgbClr val="62635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 baseline="0">
          <a:solidFill>
            <a:srgbClr val="62635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 baseline="0">
          <a:solidFill>
            <a:srgbClr val="62635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png"/><Relationship Id="rId9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257060"/>
            <a:ext cx="9144000" cy="1170175"/>
          </a:xfrm>
        </p:spPr>
        <p:txBody>
          <a:bodyPr>
            <a:noAutofit/>
          </a:bodyPr>
          <a:lstStyle/>
          <a:p>
            <a:r>
              <a:rPr lang="en-US" sz="4400" dirty="0" smtClean="0"/>
              <a:t>Predicting the Emotions of Tennis Players From Single-Camera Video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530265"/>
            <a:ext cx="9144000" cy="16557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Stephanie Kovalchik</a:t>
            </a:r>
          </a:p>
          <a:p>
            <a:r>
              <a:rPr lang="en-US" sz="3200" dirty="0"/>
              <a:t>2018 Predictive Inference Conference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762250" y="5811378"/>
            <a:ext cx="9144000" cy="165576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4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 baseline="0">
                <a:solidFill>
                  <a:srgbClr val="62635C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 baseline="0">
                <a:solidFill>
                  <a:srgbClr val="62635C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 baseline="0">
                <a:solidFill>
                  <a:srgbClr val="62635C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 baseline="0">
                <a:solidFill>
                  <a:srgbClr val="62635C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dirty="0" smtClean="0"/>
              <a:t>@</a:t>
            </a:r>
            <a:r>
              <a:rPr lang="en-US" sz="2400" dirty="0" err="1" smtClean="0"/>
              <a:t>StatsOnTheT</a:t>
            </a:r>
            <a:endParaRPr lang="en-US" sz="2400" dirty="0"/>
          </a:p>
          <a:p>
            <a:pPr algn="r"/>
            <a:r>
              <a:rPr lang="en-US" sz="2400" dirty="0" err="1" smtClean="0"/>
              <a:t>skovalchik@tennis.com.au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882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44279"/>
            <a:ext cx="10515600" cy="5869172"/>
          </a:xfrm>
        </p:spPr>
        <p:txBody>
          <a:bodyPr>
            <a:normAutofit/>
          </a:bodyPr>
          <a:lstStyle/>
          <a:p>
            <a:r>
              <a:rPr lang="en-US"/>
              <a:t>1. Which emotions?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>2. How do we build an emotion dataset?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>3. Which method can we use to predict emotions?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>4. How do we validate our model?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/>
              <a:t>CHALLENGES</a:t>
            </a:r>
          </a:p>
        </p:txBody>
      </p:sp>
    </p:spTree>
    <p:extLst>
      <p:ext uri="{BB962C8B-B14F-4D97-AF65-F5344CB8AC3E}">
        <p14:creationId xmlns:p14="http://schemas.microsoft.com/office/powerpoint/2010/main" val="86058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6328" y="1302792"/>
            <a:ext cx="2361886" cy="537882"/>
          </a:xfrm>
        </p:spPr>
        <p:txBody>
          <a:bodyPr>
            <a:normAutofit/>
          </a:bodyPr>
          <a:lstStyle/>
          <a:p>
            <a:r>
              <a:rPr lang="en-US"/>
              <a:t>Annoyance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8" t="7138" r="20111" b="30985"/>
          <a:stretch/>
        </p:blipFill>
        <p:spPr>
          <a:xfrm>
            <a:off x="7504610" y="4697166"/>
            <a:ext cx="1724400" cy="2160802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701816" y="2923782"/>
            <a:ext cx="5029656" cy="735013"/>
          </a:xfrm>
        </p:spPr>
        <p:txBody>
          <a:bodyPr/>
          <a:lstStyle/>
          <a:p>
            <a:r>
              <a:rPr lang="en-US"/>
              <a:t>Which Emotions?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2" t="2503" r="33369" b="40532"/>
          <a:stretch/>
        </p:blipFill>
        <p:spPr>
          <a:xfrm>
            <a:off x="5892099" y="1873378"/>
            <a:ext cx="1904400" cy="21617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6" t="4600" r="30027" b="14236"/>
          <a:stretch/>
        </p:blipFill>
        <p:spPr>
          <a:xfrm>
            <a:off x="2572149" y="4698303"/>
            <a:ext cx="2120400" cy="21596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7" t="12037" r="25280" b="11275"/>
          <a:stretch/>
        </p:blipFill>
        <p:spPr>
          <a:xfrm>
            <a:off x="5138886" y="4698303"/>
            <a:ext cx="1972800" cy="21596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65" t="32169" r="37555" b="21038"/>
          <a:stretch/>
        </p:blipFill>
        <p:spPr>
          <a:xfrm>
            <a:off x="1401891" y="1843911"/>
            <a:ext cx="1634400" cy="21597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4" t="3552" r="38747" b="54472"/>
          <a:stretch/>
        </p:blipFill>
        <p:spPr>
          <a:xfrm>
            <a:off x="3554189" y="1873378"/>
            <a:ext cx="1836000" cy="21585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1" t="7964" r="40573" b="30035"/>
          <a:stretch/>
        </p:blipFill>
        <p:spPr>
          <a:xfrm>
            <a:off x="8188214" y="1873721"/>
            <a:ext cx="1861200" cy="2158198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8366810" y="1319144"/>
            <a:ext cx="1944516" cy="5378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 baseline="0">
                <a:solidFill>
                  <a:srgbClr val="019AD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Focus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567603" y="1319144"/>
            <a:ext cx="1944516" cy="5378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 baseline="0">
                <a:solidFill>
                  <a:srgbClr val="019AD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Fired Up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450563" y="1306974"/>
            <a:ext cx="1944516" cy="5378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 baseline="0">
                <a:solidFill>
                  <a:srgbClr val="019AD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Elation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7730831" y="4159284"/>
            <a:ext cx="1944516" cy="5378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 baseline="0">
                <a:solidFill>
                  <a:srgbClr val="019AD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Anger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5134812" y="4127717"/>
            <a:ext cx="1944516" cy="5378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 baseline="0">
                <a:solidFill>
                  <a:srgbClr val="019AD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Dejection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921344" y="4127717"/>
            <a:ext cx="1944516" cy="5378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 baseline="0">
                <a:solidFill>
                  <a:srgbClr val="019AD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Anxiety</a:t>
            </a:r>
          </a:p>
        </p:txBody>
      </p:sp>
      <p:sp>
        <p:nvSpPr>
          <p:cNvPr id="20" name="Content Placeholder 1"/>
          <p:cNvSpPr txBox="1">
            <a:spLocks/>
          </p:cNvSpPr>
          <p:nvPr/>
        </p:nvSpPr>
        <p:spPr>
          <a:xfrm>
            <a:off x="1452787" y="326573"/>
            <a:ext cx="5029656" cy="73501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600" b="1" i="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000" b="1" i="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000" b="1" i="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000" b="1" i="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000" b="1" i="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EMOTIONS IN SPORT</a:t>
            </a:r>
          </a:p>
        </p:txBody>
      </p:sp>
    </p:spTree>
    <p:extLst>
      <p:ext uri="{BB962C8B-B14F-4D97-AF65-F5344CB8AC3E}">
        <p14:creationId xmlns:p14="http://schemas.microsoft.com/office/powerpoint/2010/main" val="23128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701816" y="2923782"/>
            <a:ext cx="5029656" cy="735013"/>
          </a:xfrm>
        </p:spPr>
        <p:txBody>
          <a:bodyPr/>
          <a:lstStyle/>
          <a:p>
            <a:r>
              <a:rPr lang="en-US"/>
              <a:t>Which Emotions?</a:t>
            </a:r>
          </a:p>
        </p:txBody>
      </p:sp>
      <p:sp>
        <p:nvSpPr>
          <p:cNvPr id="20" name="Content Placeholder 1"/>
          <p:cNvSpPr txBox="1">
            <a:spLocks/>
          </p:cNvSpPr>
          <p:nvPr/>
        </p:nvSpPr>
        <p:spPr>
          <a:xfrm>
            <a:off x="1452787" y="326573"/>
            <a:ext cx="5029656" cy="73501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600" b="1" i="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000" b="1" i="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000" b="1" i="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000" b="1" i="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000" b="1" i="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EMOTION DATASET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1. Extract a representative set of player images from match broadcasts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332052" y="3133896"/>
            <a:ext cx="2729504" cy="2729504"/>
            <a:chOff x="822960" y="3133896"/>
            <a:chExt cx="2729504" cy="272950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" y="3133896"/>
              <a:ext cx="2729504" cy="272950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26" r="11603"/>
            <a:stretch/>
          </p:blipFill>
          <p:spPr>
            <a:xfrm>
              <a:off x="941839" y="3658795"/>
              <a:ext cx="2491746" cy="1396495"/>
            </a:xfrm>
            <a:prstGeom prst="rect">
              <a:avLst/>
            </a:prstGeom>
          </p:spPr>
        </p:pic>
      </p:grpSp>
      <p:cxnSp>
        <p:nvCxnSpPr>
          <p:cNvPr id="29" name="Straight Arrow Connector 28"/>
          <p:cNvCxnSpPr/>
          <p:nvPr/>
        </p:nvCxnSpPr>
        <p:spPr>
          <a:xfrm flipV="1">
            <a:off x="3164447" y="4516852"/>
            <a:ext cx="1191600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335930" y="3848838"/>
            <a:ext cx="2653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charset="0"/>
                <a:ea typeface="Arial" charset="0"/>
                <a:cs typeface="Arial" charset="0"/>
              </a:rPr>
              <a:t>ffmpeg </a:t>
            </a:r>
          </a:p>
          <a:p>
            <a:pPr algn="ctr"/>
            <a:r>
              <a:rPr lang="en-US" b="1">
                <a:latin typeface="Arial" charset="0"/>
                <a:ea typeface="Arial" charset="0"/>
                <a:cs typeface="Arial" charset="0"/>
              </a:rPr>
              <a:t>at 1 fps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8360335" y="4528379"/>
            <a:ext cx="1191600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629564" y="3867278"/>
            <a:ext cx="2653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charset="0"/>
                <a:ea typeface="Arial" charset="0"/>
                <a:cs typeface="Arial" charset="0"/>
              </a:rPr>
              <a:t>Exclude non-player </a:t>
            </a:r>
          </a:p>
          <a:p>
            <a:pPr algn="ctr"/>
            <a:r>
              <a:rPr lang="en-US" b="1">
                <a:latin typeface="Arial" charset="0"/>
                <a:ea typeface="Arial" charset="0"/>
                <a:cs typeface="Arial" charset="0"/>
              </a:rPr>
              <a:t>images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4701816" y="3658795"/>
            <a:ext cx="3858616" cy="2557878"/>
            <a:chOff x="4701816" y="3658795"/>
            <a:chExt cx="3858616" cy="2557878"/>
          </a:xfrm>
        </p:grpSpPr>
        <p:grpSp>
          <p:nvGrpSpPr>
            <p:cNvPr id="27" name="Group 26"/>
            <p:cNvGrpSpPr/>
            <p:nvPr/>
          </p:nvGrpSpPr>
          <p:grpSpPr>
            <a:xfrm>
              <a:off x="4701816" y="3658795"/>
              <a:ext cx="3339788" cy="2158289"/>
              <a:chOff x="2630777" y="694079"/>
              <a:chExt cx="5529931" cy="3416303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30777" y="694079"/>
                <a:ext cx="3841200" cy="2160675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09248" y="1355386"/>
                <a:ext cx="3841200" cy="2160675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19508" y="1949707"/>
                <a:ext cx="3841200" cy="2160675"/>
              </a:xfrm>
              <a:prstGeom prst="rect">
                <a:avLst/>
              </a:prstGeom>
            </p:spPr>
          </p:pic>
        </p:grp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0832" y="4827523"/>
              <a:ext cx="2469600" cy="1389150"/>
            </a:xfrm>
            <a:prstGeom prst="rect">
              <a:avLst/>
            </a:prstGeom>
          </p:spPr>
        </p:pic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358" y="3093033"/>
            <a:ext cx="1836000" cy="108031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880" y="4317497"/>
            <a:ext cx="1836000" cy="108031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880" y="5609433"/>
            <a:ext cx="1836000" cy="108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3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701816" y="2923782"/>
            <a:ext cx="5029656" cy="735013"/>
          </a:xfrm>
        </p:spPr>
        <p:txBody>
          <a:bodyPr/>
          <a:lstStyle/>
          <a:p>
            <a:r>
              <a:rPr lang="en-US"/>
              <a:t>Which Emotions?</a:t>
            </a:r>
          </a:p>
        </p:txBody>
      </p:sp>
      <p:sp>
        <p:nvSpPr>
          <p:cNvPr id="20" name="Content Placeholder 1"/>
          <p:cNvSpPr txBox="1">
            <a:spLocks/>
          </p:cNvSpPr>
          <p:nvPr/>
        </p:nvSpPr>
        <p:spPr>
          <a:xfrm>
            <a:off x="1452787" y="326573"/>
            <a:ext cx="5029656" cy="73501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600" b="1" i="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000" b="1" i="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000" b="1" i="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000" b="1" i="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000" b="1" i="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EMOTION DATASET</a:t>
            </a:r>
          </a:p>
        </p:txBody>
      </p:sp>
      <p:sp>
        <p:nvSpPr>
          <p:cNvPr id="21" name="Title 2"/>
          <p:cNvSpPr txBox="1">
            <a:spLocks/>
          </p:cNvSpPr>
          <p:nvPr/>
        </p:nvSpPr>
        <p:spPr>
          <a:xfrm>
            <a:off x="684317" y="1650081"/>
            <a:ext cx="10787804" cy="5378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 baseline="0">
                <a:solidFill>
                  <a:srgbClr val="019AD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2. Get </a:t>
            </a:r>
            <a:r>
              <a:rPr lang="en-US" i="1"/>
              <a:t>reliable </a:t>
            </a:r>
            <a:r>
              <a:rPr lang="en-US"/>
              <a:t>emotional labels for each image and get them fast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600" y="2711508"/>
            <a:ext cx="4217987" cy="3409922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4886619" y="4346466"/>
            <a:ext cx="1191600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319584" y="3448418"/>
            <a:ext cx="2826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charset="0"/>
                <a:ea typeface="Arial" charset="0"/>
                <a:cs typeface="Arial" charset="0"/>
              </a:rPr>
              <a:t>5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qualified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w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orkers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per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image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and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emotion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16" y="6422379"/>
            <a:ext cx="11411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latin typeface="Arial" charset="0"/>
                <a:ea typeface="Arial" charset="0"/>
                <a:cs typeface="Arial" charset="0"/>
              </a:rPr>
              <a:t>MTurkR</a:t>
            </a:r>
            <a:r>
              <a:rPr lang="en-US" sz="1600">
                <a:latin typeface="Arial" charset="0"/>
                <a:ea typeface="Arial" charset="0"/>
                <a:cs typeface="Arial" charset="0"/>
              </a:rPr>
              <a:t>: Leeper, T. (2016) </a:t>
            </a:r>
            <a:r>
              <a:rPr lang="en-US" sz="1600"/>
              <a:t>Crowdsourced Data Preprocessing with R and Amazon Mechanical Turk. </a:t>
            </a:r>
            <a:r>
              <a:rPr lang="en-US" sz="1600" i="1"/>
              <a:t>The R Journal. </a:t>
            </a:r>
            <a:r>
              <a:rPr lang="en-US" sz="1600"/>
              <a:t>Vol 8</a:t>
            </a:r>
            <a:endParaRPr lang="en-US" sz="160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483" t="6605" r="10777"/>
          <a:stretch/>
        </p:blipFill>
        <p:spPr>
          <a:xfrm>
            <a:off x="175979" y="3175009"/>
            <a:ext cx="4175117" cy="181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8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701816" y="2923782"/>
            <a:ext cx="5029656" cy="735013"/>
          </a:xfrm>
        </p:spPr>
        <p:txBody>
          <a:bodyPr/>
          <a:lstStyle/>
          <a:p>
            <a:r>
              <a:rPr lang="en-US"/>
              <a:t>Which Emotions?</a:t>
            </a:r>
          </a:p>
        </p:txBody>
      </p:sp>
      <p:sp>
        <p:nvSpPr>
          <p:cNvPr id="20" name="Content Placeholder 1"/>
          <p:cNvSpPr txBox="1">
            <a:spLocks/>
          </p:cNvSpPr>
          <p:nvPr/>
        </p:nvSpPr>
        <p:spPr>
          <a:xfrm>
            <a:off x="1452787" y="326573"/>
            <a:ext cx="5029656" cy="73501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600" b="1" i="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000" b="1" i="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000" b="1" i="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000" b="1" i="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000" b="1" i="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MODEL BUILDING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0" b="17201"/>
          <a:stretch/>
        </p:blipFill>
        <p:spPr>
          <a:xfrm>
            <a:off x="1290106" y="1477317"/>
            <a:ext cx="9796993" cy="5380683"/>
          </a:xfrm>
        </p:spPr>
      </p:pic>
    </p:spTree>
    <p:extLst>
      <p:ext uri="{BB962C8B-B14F-4D97-AF65-F5344CB8AC3E}">
        <p14:creationId xmlns:p14="http://schemas.microsoft.com/office/powerpoint/2010/main" val="189625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701816" y="2923782"/>
            <a:ext cx="5029656" cy="735013"/>
          </a:xfrm>
        </p:spPr>
        <p:txBody>
          <a:bodyPr/>
          <a:lstStyle/>
          <a:p>
            <a:r>
              <a:rPr lang="en-US"/>
              <a:t>Which Emotions?</a:t>
            </a:r>
          </a:p>
        </p:txBody>
      </p:sp>
      <p:sp>
        <p:nvSpPr>
          <p:cNvPr id="20" name="Content Placeholder 1"/>
          <p:cNvSpPr txBox="1">
            <a:spLocks/>
          </p:cNvSpPr>
          <p:nvPr/>
        </p:nvSpPr>
        <p:spPr>
          <a:xfrm>
            <a:off x="1452787" y="326573"/>
            <a:ext cx="5029656" cy="73501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600" b="1" i="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000" b="1" i="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000" b="1" i="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000" b="1" i="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000" b="1" i="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MODEL BUILDING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2960" y="1688743"/>
            <a:ext cx="10515600" cy="537882"/>
          </a:xfrm>
        </p:spPr>
        <p:txBody>
          <a:bodyPr/>
          <a:lstStyle/>
          <a:p>
            <a:r>
              <a:rPr lang="en-US"/>
              <a:t>Stage 1. Feature Extraction</a:t>
            </a:r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092" y="5106507"/>
            <a:ext cx="1679816" cy="167981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25256"/>
          <a:stretch/>
        </p:blipFill>
        <p:spPr>
          <a:xfrm>
            <a:off x="1046661" y="2366682"/>
            <a:ext cx="2016000" cy="19786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r="7416"/>
          <a:stretch/>
        </p:blipFill>
        <p:spPr>
          <a:xfrm>
            <a:off x="4606843" y="2366245"/>
            <a:ext cx="1875600" cy="1979573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3227812" y="3476648"/>
            <a:ext cx="1191600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410113" y="3010722"/>
            <a:ext cx="2826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charset="0"/>
                <a:ea typeface="Arial" charset="0"/>
                <a:cs typeface="Arial" charset="0"/>
              </a:rPr>
              <a:t>openFace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7068531" y="3892293"/>
            <a:ext cx="1191600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094847" y="3441979"/>
            <a:ext cx="2826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rial" charset="0"/>
                <a:ea typeface="Arial" charset="0"/>
                <a:cs typeface="Arial" charset="0"/>
              </a:rPr>
              <a:t>17 FAUs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709284" y="4459916"/>
            <a:ext cx="0" cy="557974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7068531" y="6005857"/>
            <a:ext cx="1191600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094847" y="5557962"/>
            <a:ext cx="2826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rial" charset="0"/>
                <a:ea typeface="Arial" charset="0"/>
                <a:cs typeface="Arial" charset="0"/>
              </a:rPr>
              <a:t>FACS Emotions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955677" y="4754953"/>
            <a:ext cx="2826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charset="0"/>
                <a:ea typeface="Arial" charset="0"/>
                <a:cs typeface="Arial" charset="0"/>
              </a:rPr>
              <a:t>fer2013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474506" y="3038977"/>
            <a:ext cx="2067677" cy="1536775"/>
          </a:xfrm>
          <a:prstGeom prst="rect">
            <a:avLst/>
          </a:prstGeom>
          <a:noFill/>
          <a:ln w="38100">
            <a:solidFill>
              <a:srgbClr val="019A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7782676" y="2651655"/>
            <a:ext cx="2826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charset="0"/>
                <a:ea typeface="Arial" charset="0"/>
                <a:cs typeface="Arial" charset="0"/>
              </a:rPr>
              <a:t>Feature Set 1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474507" y="5249548"/>
            <a:ext cx="2067677" cy="1536775"/>
          </a:xfrm>
          <a:prstGeom prst="rect">
            <a:avLst/>
          </a:prstGeom>
          <a:noFill/>
          <a:ln w="38100">
            <a:solidFill>
              <a:srgbClr val="019A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782676" y="4867170"/>
            <a:ext cx="2826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charset="0"/>
                <a:ea typeface="Arial" charset="0"/>
                <a:cs typeface="Arial" charset="0"/>
              </a:rPr>
              <a:t>Feature Set 2</a:t>
            </a:r>
          </a:p>
        </p:txBody>
      </p:sp>
    </p:spTree>
    <p:extLst>
      <p:ext uri="{BB962C8B-B14F-4D97-AF65-F5344CB8AC3E}">
        <p14:creationId xmlns:p14="http://schemas.microsoft.com/office/powerpoint/2010/main" val="3546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4" t="82670" r="24795"/>
          <a:stretch/>
        </p:blipFill>
        <p:spPr>
          <a:xfrm>
            <a:off x="8262937" y="5534025"/>
            <a:ext cx="3929063" cy="1192018"/>
          </a:xfrm>
          <a:prstGeom prst="rect">
            <a:avLst/>
          </a:prstGeom>
          <a:noFill/>
        </p:spPr>
      </p:pic>
      <p:pic>
        <p:nvPicPr>
          <p:cNvPr id="5" name="Content Placeholder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" b="19961"/>
          <a:stretch/>
        </p:blipFill>
        <p:spPr>
          <a:xfrm>
            <a:off x="142874" y="28575"/>
            <a:ext cx="10729277" cy="5505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92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701816" y="2923782"/>
            <a:ext cx="5029656" cy="735013"/>
          </a:xfrm>
        </p:spPr>
        <p:txBody>
          <a:bodyPr/>
          <a:lstStyle/>
          <a:p>
            <a:r>
              <a:rPr lang="en-US"/>
              <a:t>Which Emotions?</a:t>
            </a:r>
          </a:p>
        </p:txBody>
      </p:sp>
      <p:sp>
        <p:nvSpPr>
          <p:cNvPr id="20" name="Content Placeholder 1"/>
          <p:cNvSpPr txBox="1">
            <a:spLocks/>
          </p:cNvSpPr>
          <p:nvPr/>
        </p:nvSpPr>
        <p:spPr>
          <a:xfrm>
            <a:off x="1452787" y="326573"/>
            <a:ext cx="5029656" cy="73501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600" b="1" i="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000" b="1" i="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000" b="1" i="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000" b="1" i="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000" b="1" i="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MODEL BUILDING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2960" y="1688743"/>
            <a:ext cx="10515600" cy="537882"/>
          </a:xfrm>
        </p:spPr>
        <p:txBody>
          <a:bodyPr/>
          <a:lstStyle/>
          <a:p>
            <a:r>
              <a:rPr lang="en-US"/>
              <a:t>Stage 2. Model Training</a:t>
            </a:r>
          </a:p>
        </p:txBody>
      </p:sp>
      <p:sp>
        <p:nvSpPr>
          <p:cNvPr id="22" name="Content Placeholder 7"/>
          <p:cNvSpPr>
            <a:spLocks noGrp="1"/>
          </p:cNvSpPr>
          <p:nvPr>
            <p:ph idx="1"/>
          </p:nvPr>
        </p:nvSpPr>
        <p:spPr>
          <a:xfrm>
            <a:off x="822960" y="2377440"/>
            <a:ext cx="10515600" cy="3413443"/>
          </a:xfrm>
        </p:spPr>
        <p:txBody>
          <a:bodyPr>
            <a:noAutofit/>
          </a:bodyPr>
          <a:lstStyle/>
          <a:p>
            <a:pPr marL="342900" indent="-342900">
              <a:buFontTx/>
              <a:buChar char="-"/>
            </a:pPr>
            <a:r>
              <a:rPr lang="en-US" sz="2800" dirty="0"/>
              <a:t>Image dataset (n=1700) split into 70% training and 30% test sets</a:t>
            </a:r>
          </a:p>
          <a:p>
            <a:pPr marL="342900" indent="-342900">
              <a:buFontTx/>
              <a:buChar char="-"/>
            </a:pPr>
            <a:r>
              <a:rPr lang="en-US" sz="2800" dirty="0"/>
              <a:t>Training data was further split into 5 cross-validation datasets</a:t>
            </a:r>
          </a:p>
          <a:p>
            <a:pPr marL="342900" indent="-342900">
              <a:buFontTx/>
              <a:buChar char="-"/>
            </a:pPr>
            <a:r>
              <a:rPr lang="en-US" sz="2800" dirty="0"/>
              <a:t>Each emotion was trained on 15 different machine learning models</a:t>
            </a:r>
          </a:p>
          <a:p>
            <a:pPr marL="342900" indent="-342900">
              <a:buFontTx/>
              <a:buChar char="-"/>
            </a:pPr>
            <a:r>
              <a:rPr lang="en-US" sz="2800" dirty="0"/>
              <a:t>Model selection criteria was lowest out-of-sample RMSE</a:t>
            </a:r>
          </a:p>
          <a:p>
            <a:pPr marL="342900" indent="-342900">
              <a:buFontTx/>
              <a:buChar char="-"/>
            </a:pPr>
            <a:r>
              <a:rPr lang="en-US" sz="2800" dirty="0"/>
              <a:t>Training and testing was performed with </a:t>
            </a:r>
            <a:r>
              <a:rPr lang="en-US" sz="2800" b="1" dirty="0"/>
              <a:t>caret</a:t>
            </a:r>
            <a:r>
              <a:rPr lang="en-US" sz="2800" dirty="0"/>
              <a:t> package</a:t>
            </a:r>
          </a:p>
        </p:txBody>
      </p:sp>
    </p:spTree>
    <p:extLst>
      <p:ext uri="{BB962C8B-B14F-4D97-AF65-F5344CB8AC3E}">
        <p14:creationId xmlns:p14="http://schemas.microsoft.com/office/powerpoint/2010/main" val="192445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701816" y="2923782"/>
            <a:ext cx="5029656" cy="735013"/>
          </a:xfrm>
        </p:spPr>
        <p:txBody>
          <a:bodyPr/>
          <a:lstStyle/>
          <a:p>
            <a:r>
              <a:rPr lang="en-US"/>
              <a:t>Which Emotions?</a:t>
            </a:r>
          </a:p>
        </p:txBody>
      </p:sp>
      <p:sp>
        <p:nvSpPr>
          <p:cNvPr id="20" name="Content Placeholder 1"/>
          <p:cNvSpPr txBox="1">
            <a:spLocks/>
          </p:cNvSpPr>
          <p:nvPr/>
        </p:nvSpPr>
        <p:spPr>
          <a:xfrm>
            <a:off x="1567086" y="126548"/>
            <a:ext cx="5533801" cy="73501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600" b="1" i="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000" b="1" i="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000" b="1" i="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000" b="1" i="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000" b="1" i="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OUT-OF-SAmple RESULTS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712642"/>
              </p:ext>
            </p:extLst>
          </p:nvPr>
        </p:nvGraphicFramePr>
        <p:xfrm>
          <a:off x="514351" y="1957387"/>
          <a:ext cx="11115676" cy="424339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223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04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15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74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231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042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Emotion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FACS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FAUs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FACS + FAUs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04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Anger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glmboost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2.83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2.91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2.82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04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Annoyance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svmRadialCost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3.48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3.33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3.32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04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Anxiety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kknn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4.01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3.90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3.59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04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Dejection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lasso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3.93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4.02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3.82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04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Elation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svmRadialCost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2.91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2.87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2.53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04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Focus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svmRadialCost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4.01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3.91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3.90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04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Fured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up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svmRadialCost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3.23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3.03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2.97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083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5659079" y="1352692"/>
            <a:ext cx="5029656" cy="735013"/>
          </a:xfrm>
        </p:spPr>
        <p:txBody>
          <a:bodyPr/>
          <a:lstStyle/>
          <a:p>
            <a:r>
              <a:rPr lang="en-US"/>
              <a:t>Which Emotions?</a:t>
            </a:r>
          </a:p>
        </p:txBody>
      </p:sp>
      <p:sp>
        <p:nvSpPr>
          <p:cNvPr id="20" name="Content Placeholder 1"/>
          <p:cNvSpPr txBox="1">
            <a:spLocks/>
          </p:cNvSpPr>
          <p:nvPr/>
        </p:nvSpPr>
        <p:spPr>
          <a:xfrm>
            <a:off x="1452787" y="326573"/>
            <a:ext cx="5029656" cy="73501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600" b="1" i="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000" b="1" i="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000" b="1" i="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000" b="1" i="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000" b="1" i="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FACE VALIDITY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0" t="6499" r="29000" b="33751"/>
          <a:stretch/>
        </p:blipFill>
        <p:spPr>
          <a:xfrm>
            <a:off x="1205812" y="4176093"/>
            <a:ext cx="2259004" cy="24102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6" t="4250" r="33922" b="17750"/>
          <a:stretch/>
        </p:blipFill>
        <p:spPr>
          <a:xfrm>
            <a:off x="1211216" y="1410724"/>
            <a:ext cx="2253600" cy="24162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37" t="2500" r="34625" b="33750"/>
          <a:stretch/>
        </p:blipFill>
        <p:spPr>
          <a:xfrm>
            <a:off x="6482443" y="1410724"/>
            <a:ext cx="2084400" cy="24160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4" b="2000"/>
          <a:stretch/>
        </p:blipFill>
        <p:spPr>
          <a:xfrm>
            <a:off x="6513043" y="4175871"/>
            <a:ext cx="2023200" cy="24163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47059" y="1469435"/>
            <a:ext cx="265314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charset="0"/>
                <a:ea typeface="Arial" charset="0"/>
                <a:cs typeface="Arial" charset="0"/>
              </a:rPr>
              <a:t>Roger Federer </a:t>
            </a:r>
          </a:p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(n=908)</a:t>
            </a:r>
          </a:p>
          <a:p>
            <a:endParaRPr lang="en-US" b="1">
              <a:latin typeface="Arial" charset="0"/>
              <a:ea typeface="Arial" charset="0"/>
              <a:cs typeface="Arial" charset="0"/>
            </a:endParaRPr>
          </a:p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Stoic; Focused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94632" y="4175871"/>
            <a:ext cx="30490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charset="0"/>
                <a:ea typeface="Arial" charset="0"/>
                <a:cs typeface="Arial" charset="0"/>
              </a:rPr>
              <a:t>Novak Djokovic </a:t>
            </a:r>
          </a:p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(n=972)</a:t>
            </a:r>
          </a:p>
          <a:p>
            <a:endParaRPr lang="en-US" b="1">
              <a:latin typeface="Arial" charset="0"/>
              <a:ea typeface="Arial" charset="0"/>
              <a:cs typeface="Arial" charset="0"/>
            </a:endParaRPr>
          </a:p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Intense; Happy; Frustrated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749086" y="1410724"/>
            <a:ext cx="304905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charset="0"/>
                <a:ea typeface="Arial" charset="0"/>
                <a:cs typeface="Arial" charset="0"/>
              </a:rPr>
              <a:t>Andy Murray </a:t>
            </a:r>
          </a:p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(n=509)</a:t>
            </a:r>
          </a:p>
          <a:p>
            <a:endParaRPr lang="en-US" b="1">
              <a:latin typeface="Arial" charset="0"/>
              <a:ea typeface="Arial" charset="0"/>
              <a:cs typeface="Arial" charset="0"/>
            </a:endParaRPr>
          </a:p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Angry; Annoyed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749086" y="4175871"/>
            <a:ext cx="304905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charset="0"/>
                <a:ea typeface="Arial" charset="0"/>
                <a:cs typeface="Arial" charset="0"/>
              </a:rPr>
              <a:t>Rafael Nadal </a:t>
            </a:r>
          </a:p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(n=1,031)</a:t>
            </a:r>
          </a:p>
          <a:p>
            <a:endParaRPr lang="en-US" b="1">
              <a:latin typeface="Arial" charset="0"/>
              <a:ea typeface="Arial" charset="0"/>
              <a:cs typeface="Arial" charset="0"/>
            </a:endParaRPr>
          </a:p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Anxious; Intense</a:t>
            </a:r>
          </a:p>
        </p:txBody>
      </p:sp>
    </p:spTree>
    <p:extLst>
      <p:ext uri="{BB962C8B-B14F-4D97-AF65-F5344CB8AC3E}">
        <p14:creationId xmlns:p14="http://schemas.microsoft.com/office/powerpoint/2010/main" val="204415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1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010" y="222762"/>
            <a:ext cx="2330657" cy="194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747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24"/>
          <a:stretch/>
        </p:blipFill>
        <p:spPr>
          <a:xfrm>
            <a:off x="201295" y="2027235"/>
            <a:ext cx="5400000" cy="3245424"/>
          </a:xfrm>
        </p:spPr>
      </p:pic>
      <p:pic>
        <p:nvPicPr>
          <p:cNvPr id="4" name="Content Placeholder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12"/>
          <a:stretch/>
        </p:blipFill>
        <p:spPr>
          <a:xfrm>
            <a:off x="5758457" y="2300288"/>
            <a:ext cx="5400000" cy="3937542"/>
          </a:xfrm>
          <a:prstGeom prst="rect">
            <a:avLst/>
          </a:prstGeom>
          <a:noFill/>
        </p:spPr>
      </p:pic>
      <p:pic>
        <p:nvPicPr>
          <p:cNvPr id="5" name="Content Placeholder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61"/>
          <a:stretch/>
        </p:blipFill>
        <p:spPr>
          <a:xfrm>
            <a:off x="201295" y="5272659"/>
            <a:ext cx="5400000" cy="10324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207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1" y="1928813"/>
            <a:ext cx="5403850" cy="4375150"/>
          </a:xfrm>
        </p:spPr>
        <p:txBody>
          <a:bodyPr/>
          <a:lstStyle/>
          <a:p>
            <a:r>
              <a:rPr lang="en-US" b="1" i="1" dirty="0">
                <a:solidFill>
                  <a:srgbClr val="019ADE"/>
                </a:solidFill>
              </a:rPr>
              <a:t>Reactive emotions: </a:t>
            </a:r>
            <a:r>
              <a:rPr lang="en-US" dirty="0"/>
              <a:t>Association with outcome of previous point</a:t>
            </a:r>
          </a:p>
          <a:p>
            <a:endParaRPr lang="en-US" dirty="0"/>
          </a:p>
          <a:p>
            <a:r>
              <a:rPr lang="en-US" b="1" i="1" dirty="0">
                <a:solidFill>
                  <a:srgbClr val="019ADE"/>
                </a:solidFill>
              </a:rPr>
              <a:t>Predictive emotions: </a:t>
            </a:r>
            <a:r>
              <a:rPr lang="en-US" dirty="0"/>
              <a:t>Association with outcome of next point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/>
              <a:t>PERFORMANCe LINK</a:t>
            </a:r>
          </a:p>
        </p:txBody>
      </p:sp>
    </p:spTree>
    <p:extLst>
      <p:ext uri="{BB962C8B-B14F-4D97-AF65-F5344CB8AC3E}">
        <p14:creationId xmlns:p14="http://schemas.microsoft.com/office/powerpoint/2010/main" val="109608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443" y="-5443"/>
            <a:ext cx="5147582" cy="686344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1" y="1928813"/>
            <a:ext cx="5403850" cy="4375150"/>
          </a:xfrm>
        </p:spPr>
        <p:txBody>
          <a:bodyPr/>
          <a:lstStyle/>
          <a:p>
            <a:r>
              <a:rPr lang="en-US" b="1" i="1" dirty="0">
                <a:solidFill>
                  <a:srgbClr val="019ADE"/>
                </a:solidFill>
              </a:rPr>
              <a:t>Reactive emotions: </a:t>
            </a:r>
            <a:r>
              <a:rPr lang="en-US" dirty="0"/>
              <a:t>Association with outcome of previous point</a:t>
            </a:r>
          </a:p>
          <a:p>
            <a:endParaRPr lang="en-US" dirty="0"/>
          </a:p>
          <a:p>
            <a:r>
              <a:rPr lang="en-US" b="1" i="1" dirty="0">
                <a:solidFill>
                  <a:srgbClr val="019ADE"/>
                </a:solidFill>
              </a:rPr>
              <a:t>Predictive emotions: </a:t>
            </a:r>
            <a:r>
              <a:rPr lang="en-US" dirty="0"/>
              <a:t>Association with outcome of next point</a:t>
            </a:r>
          </a:p>
          <a:p>
            <a:endParaRPr lang="en-US" dirty="0"/>
          </a:p>
          <a:p>
            <a:r>
              <a:rPr lang="en-US" dirty="0" smtClean="0"/>
              <a:t>Associations </a:t>
            </a:r>
            <a:r>
              <a:rPr lang="en-US" dirty="0"/>
              <a:t>were assessed with logistic regression models that included the standardized emotion predictions as covariates.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/>
              <a:t>PERFORMANCe LINK</a:t>
            </a:r>
          </a:p>
        </p:txBody>
      </p:sp>
    </p:spTree>
    <p:extLst>
      <p:ext uri="{BB962C8B-B14F-4D97-AF65-F5344CB8AC3E}">
        <p14:creationId xmlns:p14="http://schemas.microsoft.com/office/powerpoint/2010/main" val="202822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/>
              <a:t>CONCLUSIONS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2960" y="1543051"/>
            <a:ext cx="1068705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150000"/>
              <a:buFont typeface="Arial" charset="0"/>
              <a:buChar char="•"/>
            </a:pPr>
            <a:r>
              <a:rPr lang="en-US" sz="3200">
                <a:solidFill>
                  <a:srgbClr val="019ADE"/>
                </a:solidFill>
              </a:rPr>
              <a:t>Emotion capture is a feasible approach for quanitfying the mental side of sport</a:t>
            </a:r>
          </a:p>
          <a:p>
            <a:pPr marL="285750" indent="-285750">
              <a:buSzPct val="150000"/>
              <a:buFont typeface="Arial" charset="0"/>
              <a:buChar char="•"/>
            </a:pPr>
            <a:endParaRPr lang="en-US" sz="3200">
              <a:solidFill>
                <a:srgbClr val="019ADE"/>
              </a:solidFill>
            </a:endParaRPr>
          </a:p>
          <a:p>
            <a:pPr marL="285750" indent="-285750">
              <a:buSzPct val="150000"/>
              <a:buFont typeface="Arial" charset="0"/>
              <a:buChar char="•"/>
            </a:pPr>
            <a:r>
              <a:rPr lang="en-US" sz="3200">
                <a:solidFill>
                  <a:srgbClr val="019ADE"/>
                </a:solidFill>
              </a:rPr>
              <a:t>Further data collection and model refinement needs to be explored</a:t>
            </a:r>
          </a:p>
          <a:p>
            <a:pPr marL="285750" indent="-285750">
              <a:buSzPct val="150000"/>
              <a:buFont typeface="Arial" charset="0"/>
              <a:buChar char="•"/>
            </a:pPr>
            <a:endParaRPr lang="en-US" sz="3200">
              <a:solidFill>
                <a:srgbClr val="019ADE"/>
              </a:solidFill>
            </a:endParaRPr>
          </a:p>
          <a:p>
            <a:pPr marL="285750" indent="-285750">
              <a:buSzPct val="150000"/>
              <a:buFont typeface="Arial" charset="0"/>
              <a:buChar char="•"/>
            </a:pPr>
            <a:r>
              <a:rPr lang="en-US" sz="3200">
                <a:solidFill>
                  <a:srgbClr val="019ADE"/>
                </a:solidFill>
              </a:rPr>
              <a:t>While real-time emotion capture can build on our framework, such a system would have many additional technical requirements</a:t>
            </a:r>
            <a:br>
              <a:rPr lang="en-US" sz="3200">
                <a:solidFill>
                  <a:srgbClr val="019ADE"/>
                </a:solidFill>
              </a:rPr>
            </a:br>
            <a:r>
              <a:rPr lang="en-US" sz="3200">
                <a:solidFill>
                  <a:srgbClr val="019ADE"/>
                </a:solidFill>
              </a:rPr>
              <a:t/>
            </a:r>
            <a:br>
              <a:rPr lang="en-US" sz="3200">
                <a:solidFill>
                  <a:srgbClr val="019ADE"/>
                </a:solidFill>
              </a:rPr>
            </a:br>
            <a:endParaRPr lang="en-US" sz="3200">
              <a:solidFill>
                <a:srgbClr val="019AD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61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FURTHER READING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900113" y="2238673"/>
            <a:ext cx="1020127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62635C"/>
                </a:solidFill>
                <a:latin typeface="Arial" charset="0"/>
                <a:ea typeface="Arial" charset="0"/>
                <a:cs typeface="Arial" charset="0"/>
              </a:rPr>
              <a:t>Kovalchik, S., &amp; Reid, M. (2018). Going inside the inner game: Predicting the emotions of professional tennis players from match broadcasts. (ID: 5564). MIT Sloan Sports Analytics Conference.</a:t>
            </a:r>
          </a:p>
          <a:p>
            <a:endParaRPr lang="en-US" sz="2800" b="0" i="0">
              <a:solidFill>
                <a:srgbClr val="62635C"/>
              </a:solidFill>
              <a:effectLst/>
              <a:latin typeface="Arial" charset="0"/>
              <a:ea typeface="Arial" charset="0"/>
              <a:cs typeface="Arial" charset="0"/>
            </a:endParaRPr>
          </a:p>
          <a:p>
            <a:r>
              <a:rPr lang="en-US" sz="2800" b="0" i="0">
                <a:solidFill>
                  <a:srgbClr val="62635C"/>
                </a:solidFill>
                <a:effectLst/>
                <a:latin typeface="Arial" charset="0"/>
                <a:ea typeface="Arial" charset="0"/>
                <a:cs typeface="Arial" charset="0"/>
              </a:rPr>
              <a:t>Kovalchik, S., &amp; Ingram, M. (2016). Hot heads, cool heads, and tacticians: Measuring the mental game in tennis (ID: 1464). MIT Sloan Sports Analytics Conference.</a:t>
            </a:r>
            <a:endParaRPr lang="en-US" sz="2800">
              <a:solidFill>
                <a:srgbClr val="62635C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32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355" y="1727206"/>
            <a:ext cx="8926347" cy="3413443"/>
          </a:xfrm>
        </p:spPr>
        <p:txBody>
          <a:bodyPr>
            <a:normAutofit/>
          </a:bodyPr>
          <a:lstStyle/>
          <a:p>
            <a:r>
              <a:rPr lang="en-US" sz="3200"/>
              <a:t>Emotions are a fundamental part of sport.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86355" y="2592087"/>
            <a:ext cx="11045664" cy="3214182"/>
            <a:chOff x="586355" y="2336013"/>
            <a:chExt cx="9921772" cy="2880587"/>
          </a:xfrm>
        </p:grpSpPr>
        <p:pic>
          <p:nvPicPr>
            <p:cNvPr id="2051" name="Picture 3" descr="https://lh5.googleusercontent.com/C6FZ7N-IRoIW1zGWUjA4jq5HKXxl5GaXsDyl98KRDTQJVsynwSDxgj2VKakxbGZmX-JTuUSIBfXJR7X_hnGNZsCknKlt_hejFRWkftelqwum5ptgr_jwTHG1Bu5X_gtQTeFEP65AcK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355" y="2336013"/>
              <a:ext cx="2505600" cy="2880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s://lh5.googleusercontent.com/sCI25NBMbBMRgytCVUSBCXWPbCGoKZQwPz_dx99eeVzue3zrdI3KMBkaBsA10neFAhCL9P-B1Bu--ndDT5xm1H4tS8yGCynlkX8_ktSf2KmBDiz661A_C4eAmWUp7cVle5dxYhSsdTI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2127" y="2337528"/>
              <a:ext cx="2106000" cy="2877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 descr="https://lh6.googleusercontent.com/NTrXPr8q_udA2uzqKZcjNekAvVl9qMJ3SXnvtypo3hVduEwzno86Wnjmce-f6L7JcCVzRi1HaBlRv_HpP-37HJzxzg7OKX9-SquUVf-V-vovL_RmnfAAsLX0wlmCfmB5Lj9-T-Sr4x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6382" y="2336013"/>
              <a:ext cx="2275011" cy="28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https://lh6.googleusercontent.com/MIx9prd_1uqhUvDg41I0bSMMr98FboQv3CUj71SJiFt5Mjs5MIcY2A_yUERdGee0E0HQD3bQsYe8TlG7qEE3K5RNuiHZ90lFuey6qyS03ZAsriIc212J_ldffaIxewlPqtPq5bOuDVo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42" r="10441"/>
            <a:stretch/>
          </p:blipFill>
          <p:spPr bwMode="auto">
            <a:xfrm>
              <a:off x="3302689" y="2336013"/>
              <a:ext cx="2402959" cy="2879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8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968" y="2615609"/>
            <a:ext cx="11385905" cy="2376184"/>
          </a:xfrm>
          <a:solidFill>
            <a:srgbClr val="019ADE"/>
          </a:solidFill>
        </p:spPr>
        <p:txBody>
          <a:bodyPr lIns="162000" tIns="360000" rIns="162000" bIns="162000">
            <a:normAutofit/>
          </a:bodyPr>
          <a:lstStyle/>
          <a:p>
            <a:pPr algn="ctr"/>
            <a:r>
              <a:rPr lang="en-US" sz="4200">
                <a:solidFill>
                  <a:schemeClr val="bg1"/>
                </a:solidFill>
              </a:rPr>
              <a:t>But what link, if any, is there between </a:t>
            </a:r>
            <a:r>
              <a:rPr lang="en-US" sz="4200" i="1">
                <a:solidFill>
                  <a:schemeClr val="bg1"/>
                </a:solidFill>
              </a:rPr>
              <a:t>what </a:t>
            </a:r>
            <a:r>
              <a:rPr lang="en-US" sz="4200">
                <a:solidFill>
                  <a:schemeClr val="bg1"/>
                </a:solidFill>
              </a:rPr>
              <a:t>a player feels and </a:t>
            </a:r>
            <a:r>
              <a:rPr lang="en-US" sz="4200" i="1">
                <a:solidFill>
                  <a:schemeClr val="bg1"/>
                </a:solidFill>
              </a:rPr>
              <a:t>how </a:t>
            </a:r>
            <a:r>
              <a:rPr lang="en-US" sz="4200">
                <a:solidFill>
                  <a:schemeClr val="bg1"/>
                </a:solidFill>
              </a:rPr>
              <a:t>they perform?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07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/>
              <a:t>WHAT WE KNOW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09910" y="1796599"/>
            <a:ext cx="5896087" cy="465232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 baseline="0">
                <a:solidFill>
                  <a:srgbClr val="62635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62635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62635C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62635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62635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/>
              <a:t>Conventional wisdom about mentality and performance is based on anecdote and “expert” opinion</a:t>
            </a:r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63907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/>
              <a:t>WHAT WE KNOW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09910" y="1796599"/>
            <a:ext cx="5896087" cy="465232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 baseline="0">
                <a:solidFill>
                  <a:srgbClr val="62635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62635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62635C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62635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62635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/>
              <a:t>Conventional wisdom about mentality and performance is based on anecdote and “expert” opinion</a:t>
            </a:r>
          </a:p>
          <a:p>
            <a:endParaRPr lang="en-US" sz="3000"/>
          </a:p>
          <a:p>
            <a:r>
              <a:rPr lang="en-US" sz="3000"/>
              <a:t>Actual research into player mentality has been largely qualitative (i.e. surveys and recall)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997" y="1061586"/>
            <a:ext cx="5554722" cy="47976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7163" y="6273225"/>
            <a:ext cx="12266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Source: </a:t>
            </a:r>
            <a:r>
              <a:rPr lang="en-US" sz="1600"/>
              <a:t>Jones, M. V. et al. (2005). Development and validation of the sport emotion questionnaire. </a:t>
            </a:r>
            <a:r>
              <a:rPr lang="en-US" sz="1600" i="1"/>
              <a:t>Journal of Sports and Exercise Psychology, </a:t>
            </a:r>
            <a:r>
              <a:rPr lang="en-US" sz="1600" b="1"/>
              <a:t>27</a:t>
            </a:r>
            <a:r>
              <a:rPr lang="en-US" sz="1600"/>
              <a:t>, 407-431.</a:t>
            </a:r>
          </a:p>
        </p:txBody>
      </p:sp>
    </p:spTree>
    <p:extLst>
      <p:ext uri="{BB962C8B-B14F-4D97-AF65-F5344CB8AC3E}">
        <p14:creationId xmlns:p14="http://schemas.microsoft.com/office/powerpoint/2010/main" val="39259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968" y="2615609"/>
            <a:ext cx="11385905" cy="2376184"/>
          </a:xfrm>
          <a:solidFill>
            <a:srgbClr val="019ADE"/>
          </a:solidFill>
        </p:spPr>
        <p:txBody>
          <a:bodyPr lIns="162000" tIns="360000" rIns="162000" bIns="162000">
            <a:normAutofit lnSpcReduction="10000"/>
          </a:bodyPr>
          <a:lstStyle/>
          <a:p>
            <a:pPr algn="ctr"/>
            <a:r>
              <a:rPr lang="en-US" sz="4200">
                <a:solidFill>
                  <a:schemeClr val="bg1"/>
                </a:solidFill>
              </a:rPr>
              <a:t>To advance mentality research in sport, we need a method to extract </a:t>
            </a:r>
            <a:r>
              <a:rPr lang="en-US" sz="4200" i="1">
                <a:solidFill>
                  <a:schemeClr val="bg1"/>
                </a:solidFill>
              </a:rPr>
              <a:t>quantitative </a:t>
            </a:r>
            <a:r>
              <a:rPr lang="en-US" sz="4200">
                <a:solidFill>
                  <a:schemeClr val="bg1"/>
                </a:solidFill>
              </a:rPr>
              <a:t>data about emotions at the time they happen. </a:t>
            </a:r>
          </a:p>
        </p:txBody>
      </p:sp>
    </p:spTree>
    <p:extLst>
      <p:ext uri="{BB962C8B-B14F-4D97-AF65-F5344CB8AC3E}">
        <p14:creationId xmlns:p14="http://schemas.microsoft.com/office/powerpoint/2010/main" val="63303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136" y="2870791"/>
            <a:ext cx="7046431" cy="3699378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644207" y="1573994"/>
            <a:ext cx="9605040" cy="34229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 baseline="0">
                <a:solidFill>
                  <a:srgbClr val="62635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62635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62635C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62635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62635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/>
              <a:t>Over the past decade, machine-based real-time facial recognition has become an achievable goal</a:t>
            </a:r>
          </a:p>
        </p:txBody>
      </p:sp>
    </p:spTree>
    <p:extLst>
      <p:ext uri="{BB962C8B-B14F-4D97-AF65-F5344CB8AC3E}">
        <p14:creationId xmlns:p14="http://schemas.microsoft.com/office/powerpoint/2010/main" val="143486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968" y="2615609"/>
            <a:ext cx="11385905" cy="2376184"/>
          </a:xfrm>
          <a:solidFill>
            <a:srgbClr val="019ADE"/>
          </a:solidFill>
        </p:spPr>
        <p:txBody>
          <a:bodyPr lIns="162000" tIns="360000" rIns="162000" bIns="162000">
            <a:normAutofit lnSpcReduction="10000"/>
          </a:bodyPr>
          <a:lstStyle/>
          <a:p>
            <a:pPr algn="ctr"/>
            <a:r>
              <a:rPr lang="en-US" sz="4200">
                <a:solidFill>
                  <a:schemeClr val="bg1"/>
                </a:solidFill>
              </a:rPr>
              <a:t>Develop an approach for quantifying the emotions of professional tennis players from match broadcasts.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/>
              <a:t>OBJECTIVE</a:t>
            </a:r>
          </a:p>
        </p:txBody>
      </p:sp>
    </p:spTree>
    <p:extLst>
      <p:ext uri="{BB962C8B-B14F-4D97-AF65-F5344CB8AC3E}">
        <p14:creationId xmlns:p14="http://schemas.microsoft.com/office/powerpoint/2010/main" val="173447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A Colour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91D2"/>
      </a:accent1>
      <a:accent2>
        <a:srgbClr val="E10073"/>
      </a:accent2>
      <a:accent3>
        <a:srgbClr val="FAC300"/>
      </a:accent3>
      <a:accent4>
        <a:srgbClr val="D7D700"/>
      </a:accent4>
      <a:accent5>
        <a:srgbClr val="6E6E6E"/>
      </a:accent5>
      <a:accent6>
        <a:srgbClr val="70AD47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8212</TotalTime>
  <Words>627</Words>
  <Application>Microsoft Office PowerPoint</Application>
  <PresentationFormat>Widescreen</PresentationFormat>
  <Paragraphs>148</Paragraphs>
  <Slides>24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 Theme</vt:lpstr>
      <vt:lpstr>Predicting the Emotions of Tennis Players From Single-Camera Video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Which emotions?  2. How do we build an emotion dataset?  3. Which method can we use to predict emotions?  4. How do we validate our model?</vt:lpstr>
      <vt:lpstr>Annoyance</vt:lpstr>
      <vt:lpstr>1. Extract a representative set of player images from match broadcasts</vt:lpstr>
      <vt:lpstr>PowerPoint Presentation</vt:lpstr>
      <vt:lpstr>PowerPoint Presentation</vt:lpstr>
      <vt:lpstr>Stage 1. Feature Extraction</vt:lpstr>
      <vt:lpstr>PowerPoint Presentation</vt:lpstr>
      <vt:lpstr>Stage 2. Model Training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Janelle Reyes</dc:creator>
  <cp:lastModifiedBy>Nettleton, Daniel S [STAT]</cp:lastModifiedBy>
  <cp:revision>87</cp:revision>
  <dcterms:created xsi:type="dcterms:W3CDTF">2017-12-05T04:53:55Z</dcterms:created>
  <dcterms:modified xsi:type="dcterms:W3CDTF">2018-05-15T03:11:59Z</dcterms:modified>
</cp:coreProperties>
</file>